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49" r:id="rId3"/>
    <p:sldMasterId id="2147483650" r:id="rId4"/>
    <p:sldMasterId id="2147483651" r:id="rId5"/>
  </p:sldMasterIdLst>
  <p:notesMasterIdLst>
    <p:notesMasterId r:id="rId29"/>
  </p:notesMasterIdLst>
  <p:handoutMasterIdLst>
    <p:handoutMasterId r:id="rId30"/>
  </p:handoutMasterIdLst>
  <p:sldIdLst>
    <p:sldId id="256" r:id="rId6"/>
    <p:sldId id="329" r:id="rId7"/>
    <p:sldId id="354" r:id="rId8"/>
    <p:sldId id="355" r:id="rId9"/>
    <p:sldId id="362" r:id="rId10"/>
    <p:sldId id="336" r:id="rId11"/>
    <p:sldId id="356" r:id="rId12"/>
    <p:sldId id="264" r:id="rId13"/>
    <p:sldId id="265" r:id="rId14"/>
    <p:sldId id="268" r:id="rId15"/>
    <p:sldId id="337" r:id="rId16"/>
    <p:sldId id="266" r:id="rId17"/>
    <p:sldId id="344" r:id="rId18"/>
    <p:sldId id="346" r:id="rId19"/>
    <p:sldId id="342" r:id="rId20"/>
    <p:sldId id="350" r:id="rId21"/>
    <p:sldId id="345" r:id="rId22"/>
    <p:sldId id="343" r:id="rId23"/>
    <p:sldId id="353" r:id="rId24"/>
    <p:sldId id="357" r:id="rId25"/>
    <p:sldId id="358" r:id="rId26"/>
    <p:sldId id="359" r:id="rId27"/>
    <p:sldId id="309" r:id="rId28"/>
  </p:sldIdLst>
  <p:sldSz cx="9144000" cy="6858000" type="screen4x3"/>
  <p:notesSz cx="6858000" cy="9144000"/>
  <p:defaultTextStyle>
    <a:defPPr>
      <a:defRPr lang="zh-CN"/>
    </a:defPPr>
    <a:lvl1pPr algn="ctr" rtl="0" fontAlgn="base">
      <a:spcBef>
        <a:spcPct val="50000"/>
      </a:spcBef>
      <a:spcAft>
        <a:spcPct val="0"/>
      </a:spcAft>
      <a:defRPr sz="3200" kern="1200">
        <a:solidFill>
          <a:schemeClr val="bg2"/>
        </a:solidFill>
        <a:latin typeface="华文中宋" pitchFamily="2" charset="-122"/>
        <a:ea typeface="华文中宋" pitchFamily="2" charset="-122"/>
        <a:cs typeface="+mn-cs"/>
      </a:defRPr>
    </a:lvl1pPr>
    <a:lvl2pPr marL="457200" algn="ctr" rtl="0" fontAlgn="base">
      <a:spcBef>
        <a:spcPct val="50000"/>
      </a:spcBef>
      <a:spcAft>
        <a:spcPct val="0"/>
      </a:spcAft>
      <a:defRPr sz="3200" kern="1200">
        <a:solidFill>
          <a:schemeClr val="bg2"/>
        </a:solidFill>
        <a:latin typeface="华文中宋" pitchFamily="2" charset="-122"/>
        <a:ea typeface="华文中宋" pitchFamily="2" charset="-122"/>
        <a:cs typeface="+mn-cs"/>
      </a:defRPr>
    </a:lvl2pPr>
    <a:lvl3pPr marL="914400" algn="ctr" rtl="0" fontAlgn="base">
      <a:spcBef>
        <a:spcPct val="50000"/>
      </a:spcBef>
      <a:spcAft>
        <a:spcPct val="0"/>
      </a:spcAft>
      <a:defRPr sz="3200" kern="1200">
        <a:solidFill>
          <a:schemeClr val="bg2"/>
        </a:solidFill>
        <a:latin typeface="华文中宋" pitchFamily="2" charset="-122"/>
        <a:ea typeface="华文中宋" pitchFamily="2" charset="-122"/>
        <a:cs typeface="+mn-cs"/>
      </a:defRPr>
    </a:lvl3pPr>
    <a:lvl4pPr marL="1371600" algn="ctr" rtl="0" fontAlgn="base">
      <a:spcBef>
        <a:spcPct val="50000"/>
      </a:spcBef>
      <a:spcAft>
        <a:spcPct val="0"/>
      </a:spcAft>
      <a:defRPr sz="3200" kern="1200">
        <a:solidFill>
          <a:schemeClr val="bg2"/>
        </a:solidFill>
        <a:latin typeface="华文中宋" pitchFamily="2" charset="-122"/>
        <a:ea typeface="华文中宋" pitchFamily="2" charset="-122"/>
        <a:cs typeface="+mn-cs"/>
      </a:defRPr>
    </a:lvl4pPr>
    <a:lvl5pPr marL="1828800" algn="ctr" rtl="0" fontAlgn="base">
      <a:spcBef>
        <a:spcPct val="50000"/>
      </a:spcBef>
      <a:spcAft>
        <a:spcPct val="0"/>
      </a:spcAft>
      <a:defRPr sz="3200" kern="1200">
        <a:solidFill>
          <a:schemeClr val="bg2"/>
        </a:solidFill>
        <a:latin typeface="华文中宋" pitchFamily="2" charset="-122"/>
        <a:ea typeface="华文中宋" pitchFamily="2" charset="-122"/>
        <a:cs typeface="+mn-cs"/>
      </a:defRPr>
    </a:lvl5pPr>
    <a:lvl6pPr marL="2286000" algn="l" defTabSz="914400" rtl="0" eaLnBrk="1" latinLnBrk="0" hangingPunct="1">
      <a:defRPr sz="3200" kern="1200">
        <a:solidFill>
          <a:schemeClr val="bg2"/>
        </a:solidFill>
        <a:latin typeface="华文中宋" pitchFamily="2" charset="-122"/>
        <a:ea typeface="华文中宋" pitchFamily="2" charset="-122"/>
        <a:cs typeface="+mn-cs"/>
      </a:defRPr>
    </a:lvl6pPr>
    <a:lvl7pPr marL="2743200" algn="l" defTabSz="914400" rtl="0" eaLnBrk="1" latinLnBrk="0" hangingPunct="1">
      <a:defRPr sz="3200" kern="1200">
        <a:solidFill>
          <a:schemeClr val="bg2"/>
        </a:solidFill>
        <a:latin typeface="华文中宋" pitchFamily="2" charset="-122"/>
        <a:ea typeface="华文中宋" pitchFamily="2" charset="-122"/>
        <a:cs typeface="+mn-cs"/>
      </a:defRPr>
    </a:lvl7pPr>
    <a:lvl8pPr marL="3200400" algn="l" defTabSz="914400" rtl="0" eaLnBrk="1" latinLnBrk="0" hangingPunct="1">
      <a:defRPr sz="3200" kern="1200">
        <a:solidFill>
          <a:schemeClr val="bg2"/>
        </a:solidFill>
        <a:latin typeface="华文中宋" pitchFamily="2" charset="-122"/>
        <a:ea typeface="华文中宋" pitchFamily="2" charset="-122"/>
        <a:cs typeface="+mn-cs"/>
      </a:defRPr>
    </a:lvl8pPr>
    <a:lvl9pPr marL="3657600" algn="l" defTabSz="914400" rtl="0" eaLnBrk="1" latinLnBrk="0" hangingPunct="1">
      <a:defRPr sz="3200" kern="1200">
        <a:solidFill>
          <a:schemeClr val="bg2"/>
        </a:solidFill>
        <a:latin typeface="华文中宋" pitchFamily="2" charset="-122"/>
        <a:ea typeface="华文中宋"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00FFCC"/>
    <a:srgbClr val="33CCFF"/>
    <a:srgbClr val="9999FF"/>
    <a:srgbClr val="6699FF"/>
    <a:srgbClr val="3399FF"/>
    <a:srgbClr val="FF66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46" autoAdjust="0"/>
    <p:restoredTop sz="95073" autoAdjust="0"/>
  </p:normalViewPr>
  <p:slideViewPr>
    <p:cSldViewPr snapToGrid="0">
      <p:cViewPr>
        <p:scale>
          <a:sx n="66" d="100"/>
          <a:sy n="66" d="100"/>
        </p:scale>
        <p:origin x="-1494"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5" d="100"/>
          <a:sy n="55" d="100"/>
        </p:scale>
        <p:origin x="-2292" y="-84"/>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pitchFamily="34" charset="0"/>
                <a:ea typeface="宋体" pitchFamily="2" charset="-122"/>
              </a:defRPr>
            </a:lvl1pPr>
          </a:lstStyle>
          <a:p>
            <a:pPr>
              <a:defRPr/>
            </a:pPr>
            <a:endParaRPr lang="en-US" altLang="zh-CN"/>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pitchFamily="34" charset="0"/>
                <a:ea typeface="宋体" pitchFamily="2" charset="-122"/>
              </a:defRPr>
            </a:lvl1pPr>
          </a:lstStyle>
          <a:p>
            <a:pPr>
              <a:defRPr/>
            </a:pPr>
            <a:endParaRPr lang="en-US" altLang="zh-CN"/>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pitchFamily="34" charset="0"/>
                <a:ea typeface="宋体" pitchFamily="2" charset="-122"/>
              </a:defRPr>
            </a:lvl1pPr>
          </a:lstStyle>
          <a:p>
            <a:pPr>
              <a:defRPr/>
            </a:pPr>
            <a:endParaRPr lang="en-US" altLang="zh-CN"/>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pitchFamily="34" charset="0"/>
                <a:ea typeface="宋体" pitchFamily="2" charset="-122"/>
              </a:defRPr>
            </a:lvl1pPr>
          </a:lstStyle>
          <a:p>
            <a:pPr>
              <a:defRPr/>
            </a:pPr>
            <a:fld id="{9D9530A2-ED72-448B-AC65-4CC701476EA7}" type="slidenum">
              <a:rPr lang="en-US" altLang="zh-CN"/>
              <a:pPr>
                <a:defRPr/>
              </a:pPr>
              <a:t>‹#›</a:t>
            </a:fld>
            <a:endParaRPr lang="en-US" altLang="zh-CN"/>
          </a:p>
        </p:txBody>
      </p:sp>
    </p:spTree>
    <p:extLst>
      <p:ext uri="{BB962C8B-B14F-4D97-AF65-F5344CB8AC3E}">
        <p14:creationId xmlns:p14="http://schemas.microsoft.com/office/powerpoint/2010/main" val="207695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pitchFamily="34" charset="0"/>
                <a:ea typeface="宋体" pitchFamily="2" charset="-122"/>
              </a:defRPr>
            </a:lvl1pPr>
          </a:lstStyle>
          <a:p>
            <a:pPr>
              <a:defRPr/>
            </a:pPr>
            <a:endParaRPr lang="en-US" altLang="zh-CN"/>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pitchFamily="34" charset="0"/>
                <a:ea typeface="宋体" pitchFamily="2" charset="-122"/>
              </a:defRPr>
            </a:lvl1pPr>
          </a:lstStyle>
          <a:p>
            <a:pPr>
              <a:defRPr/>
            </a:pPr>
            <a:endParaRPr lang="en-US" altLang="zh-CN"/>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pitchFamily="34" charset="0"/>
                <a:ea typeface="宋体" pitchFamily="2" charset="-122"/>
              </a:defRPr>
            </a:lvl1pPr>
          </a:lstStyle>
          <a:p>
            <a:pPr>
              <a:defRPr/>
            </a:pPr>
            <a:endParaRPr lang="en-US" altLang="zh-CN"/>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pitchFamily="34" charset="0"/>
                <a:ea typeface="宋体" pitchFamily="2" charset="-122"/>
              </a:defRPr>
            </a:lvl1pPr>
          </a:lstStyle>
          <a:p>
            <a:pPr>
              <a:defRPr/>
            </a:pPr>
            <a:fld id="{B0280081-710F-411C-A50B-A69C92A0126E}" type="slidenum">
              <a:rPr lang="en-US" altLang="zh-CN"/>
              <a:pPr>
                <a:defRPr/>
              </a:pPr>
              <a:t>‹#›</a:t>
            </a:fld>
            <a:endParaRPr lang="en-US" altLang="zh-CN"/>
          </a:p>
        </p:txBody>
      </p:sp>
    </p:spTree>
    <p:extLst>
      <p:ext uri="{BB962C8B-B14F-4D97-AF65-F5344CB8AC3E}">
        <p14:creationId xmlns:p14="http://schemas.microsoft.com/office/powerpoint/2010/main" val="14471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83A37C44-530E-4627-8515-DD7F382A52BD}" type="slidenum">
              <a:rPr lang="en-US" altLang="zh-CN" sz="1200" smtClean="0">
                <a:solidFill>
                  <a:schemeClr val="tx1"/>
                </a:solidFill>
                <a:latin typeface="Arial" pitchFamily="34" charset="0"/>
                <a:ea typeface="宋体" pitchFamily="2" charset="-122"/>
              </a:rPr>
              <a:pPr eaLnBrk="1" hangingPunct="1"/>
              <a:t>1</a:t>
            </a:fld>
            <a:endParaRPr lang="en-US" altLang="zh-CN" sz="1200" smtClean="0">
              <a:solidFill>
                <a:schemeClr val="tx1"/>
              </a:solidFill>
              <a:latin typeface="Arial" pitchFamily="34" charset="0"/>
              <a:ea typeface="宋体" pitchFamily="2" charset="-122"/>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smtClean="0">
                <a:solidFill>
                  <a:schemeClr val="accent2"/>
                </a:solidFill>
                <a:latin typeface="楷体_GB2312" pitchFamily="49" charset="-122"/>
                <a:ea typeface="楷体_GB2312" pitchFamily="49" charset="-122"/>
              </a:rPr>
              <a:t> </a:t>
            </a:r>
            <a:r>
              <a:rPr lang="zh-CN" altLang="en-US" b="1" smtClean="0">
                <a:solidFill>
                  <a:schemeClr val="accent2"/>
                </a:solidFill>
                <a:latin typeface="楷体_GB2312" pitchFamily="49" charset="-122"/>
                <a:ea typeface="楷体_GB2312" pitchFamily="49" charset="-122"/>
              </a:rPr>
              <a:t>将报关员、单证员、助理物流师、助理电子商务师、助理连锁经营管理师、营销师、会计从业资格证等十多种相关的职业资格认证标准与培训体系嵌进报关与国际货运代理、国际经济与贸易、物流管理、电子商务、连锁经营管理、市场营销、会计和财务管理等专业的人才培养方案和相应的课程体系中。</a:t>
            </a:r>
            <a:endParaRPr lang="zh-CN" altLang="en-US" smtClean="0"/>
          </a:p>
        </p:txBody>
      </p:sp>
      <p:sp>
        <p:nvSpPr>
          <p:cNvPr id="409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74A2B086-03D4-4A53-BFBC-B6952BD022C6}" type="slidenum">
              <a:rPr lang="en-US" altLang="zh-CN" sz="1200" smtClean="0">
                <a:solidFill>
                  <a:schemeClr val="tx1"/>
                </a:solidFill>
                <a:latin typeface="Arial" pitchFamily="34" charset="0"/>
                <a:ea typeface="宋体" pitchFamily="2" charset="-122"/>
              </a:rPr>
              <a:pPr eaLnBrk="1" hangingPunct="1"/>
              <a:t>11</a:t>
            </a:fld>
            <a:endParaRPr lang="en-US" altLang="zh-CN" sz="1200" smtClean="0">
              <a:solidFill>
                <a:schemeClr val="tx1"/>
              </a:solidFill>
              <a:latin typeface="Arial" pitchFamily="34" charset="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70FBE290-B385-4756-969D-3B03AE4A9D81}" type="slidenum">
              <a:rPr lang="en-US" altLang="zh-CN" sz="1200" smtClean="0">
                <a:solidFill>
                  <a:schemeClr val="tx1"/>
                </a:solidFill>
                <a:latin typeface="Arial" pitchFamily="34" charset="0"/>
                <a:ea typeface="宋体" pitchFamily="2" charset="-122"/>
              </a:rPr>
              <a:pPr eaLnBrk="1" hangingPunct="1"/>
              <a:t>12</a:t>
            </a:fld>
            <a:endParaRPr lang="en-US" altLang="zh-CN" sz="1200" smtClean="0">
              <a:solidFill>
                <a:schemeClr val="tx1"/>
              </a:solidFill>
              <a:latin typeface="Arial" pitchFamily="34" charset="0"/>
              <a:ea typeface="宋体" pitchFamily="2" charset="-122"/>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88C87254-F4E8-43FC-9338-E39656864152}" type="slidenum">
              <a:rPr lang="en-US" altLang="zh-CN" sz="1200" smtClean="0">
                <a:solidFill>
                  <a:schemeClr val="tx1"/>
                </a:solidFill>
                <a:latin typeface="Arial" pitchFamily="34" charset="0"/>
                <a:ea typeface="宋体" pitchFamily="2" charset="-122"/>
              </a:rPr>
              <a:pPr eaLnBrk="1" hangingPunct="1"/>
              <a:t>13</a:t>
            </a:fld>
            <a:endParaRPr lang="en-US" altLang="zh-CN" sz="1200" smtClean="0">
              <a:solidFill>
                <a:schemeClr val="tx1"/>
              </a:solidFill>
              <a:latin typeface="Arial" pitchFamily="34" charset="0"/>
              <a:ea typeface="宋体" pitchFamily="2" charset="-122"/>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C5D594A4-9041-487E-B55E-FFD6EA996BAE}" type="slidenum">
              <a:rPr lang="en-US" altLang="zh-CN" sz="1200" smtClean="0">
                <a:solidFill>
                  <a:schemeClr val="tx1"/>
                </a:solidFill>
                <a:latin typeface="Arial" pitchFamily="34" charset="0"/>
                <a:ea typeface="宋体" pitchFamily="2" charset="-122"/>
              </a:rPr>
              <a:pPr eaLnBrk="1" hangingPunct="1"/>
              <a:t>14</a:t>
            </a:fld>
            <a:endParaRPr lang="en-US" altLang="zh-CN" sz="1200" smtClean="0">
              <a:solidFill>
                <a:schemeClr val="tx1"/>
              </a:solidFill>
              <a:latin typeface="Arial" pitchFamily="34" charset="0"/>
              <a:ea typeface="宋体" pitchFamily="2" charset="-122"/>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三门思想政治理论课</a:t>
            </a:r>
          </a:p>
          <a:p>
            <a:pPr eaLnBrk="1" hangingPunct="1"/>
            <a:r>
              <a:rPr lang="zh-CN" altLang="en-US" smtClean="0"/>
              <a:t>两门职业基础课</a:t>
            </a:r>
          </a:p>
          <a:p>
            <a:pPr eaLnBrk="1" hangingPunct="1"/>
            <a:r>
              <a:rPr lang="zh-CN" altLang="en-US" smtClean="0"/>
              <a:t>一门行业文化课</a:t>
            </a:r>
          </a:p>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2EF20C57-1A97-4DDC-A78C-040C77F47591}" type="slidenum">
              <a:rPr lang="en-US" altLang="zh-CN" sz="1200" smtClean="0">
                <a:solidFill>
                  <a:schemeClr val="tx1"/>
                </a:solidFill>
                <a:latin typeface="Arial" pitchFamily="34" charset="0"/>
                <a:ea typeface="宋体" pitchFamily="2" charset="-122"/>
              </a:rPr>
              <a:pPr eaLnBrk="1" hangingPunct="1"/>
              <a:t>16</a:t>
            </a:fld>
            <a:endParaRPr lang="en-US" altLang="zh-CN" sz="1200" smtClean="0">
              <a:solidFill>
                <a:schemeClr val="tx1"/>
              </a:solidFill>
              <a:latin typeface="Arial" pitchFamily="34" charset="0"/>
              <a:ea typeface="宋体" pitchFamily="2" charset="-122"/>
            </a:endParaRPr>
          </a:p>
        </p:txBody>
      </p:sp>
      <p:sp>
        <p:nvSpPr>
          <p:cNvPr id="45059"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pPr eaLnBrk="1" hangingPunct="1">
              <a:lnSpc>
                <a:spcPct val="80000"/>
              </a:lnSpc>
              <a:buFont typeface="Wingdings" pitchFamily="2" charset="2"/>
              <a:buChar char="Ø"/>
              <a:defRPr/>
            </a:pPr>
            <a:r>
              <a:rPr lang="zh-CN" altLang="en-US" b="1" dirty="0" smtClean="0">
                <a:effectLst>
                  <a:outerShdw blurRad="38100" dist="38100" dir="2700000" algn="tl">
                    <a:srgbClr val="C0C0C0"/>
                  </a:outerShdw>
                </a:effectLst>
              </a:rPr>
              <a:t>塑造正确的职业价值观（灵魂）</a:t>
            </a:r>
          </a:p>
          <a:p>
            <a:pPr eaLnBrk="1" hangingPunct="1">
              <a:lnSpc>
                <a:spcPct val="80000"/>
              </a:lnSpc>
              <a:buFont typeface="Wingdings" pitchFamily="2" charset="2"/>
              <a:buChar char="Ø"/>
              <a:defRPr/>
            </a:pPr>
            <a:r>
              <a:rPr lang="zh-CN" altLang="en-US" b="1" dirty="0" smtClean="0">
                <a:effectLst>
                  <a:outerShdw blurRad="38100" dist="38100" dir="2700000" algn="tl">
                    <a:srgbClr val="C0C0C0"/>
                  </a:outerShdw>
                </a:effectLst>
              </a:rPr>
              <a:t>培育职业人文素养（核心）</a:t>
            </a:r>
          </a:p>
          <a:p>
            <a:pPr eaLnBrk="1" hangingPunct="1">
              <a:lnSpc>
                <a:spcPct val="80000"/>
              </a:lnSpc>
              <a:buFont typeface="Wingdings" pitchFamily="2" charset="2"/>
              <a:buChar char="Ø"/>
              <a:defRPr/>
            </a:pPr>
            <a:r>
              <a:rPr lang="zh-CN" altLang="en-US" b="1" dirty="0" smtClean="0">
                <a:effectLst>
                  <a:outerShdw blurRad="38100" dist="38100" dir="2700000" algn="tl">
                    <a:srgbClr val="C0C0C0"/>
                  </a:outerShdw>
                </a:effectLst>
              </a:rPr>
              <a:t>培养教师文化反思能力（关键） </a:t>
            </a:r>
          </a:p>
          <a:p>
            <a:pPr eaLnBrk="1" hangingPunct="1">
              <a:lnSpc>
                <a:spcPct val="80000"/>
              </a:lnSpc>
              <a:buFont typeface="Wingdings" pitchFamily="2" charset="2"/>
              <a:buChar char="Ø"/>
              <a:defRPr/>
            </a:pPr>
            <a:r>
              <a:rPr lang="zh-CN" altLang="en-US" b="1" dirty="0" smtClean="0">
                <a:effectLst>
                  <a:outerShdw blurRad="38100" dist="38100" dir="2700000" algn="tl">
                    <a:srgbClr val="C0C0C0"/>
                  </a:outerShdw>
                </a:effectLst>
              </a:rPr>
              <a:t>培养教师学习共同体建设能力</a:t>
            </a:r>
            <a:r>
              <a:rPr lang="zh-CN" altLang="en-US" b="1" dirty="0" smtClean="0"/>
              <a:t>（保证）</a:t>
            </a:r>
            <a:r>
              <a:rPr lang="zh-CN" altLang="en-US" dirty="0" smtClean="0"/>
              <a:t> </a:t>
            </a:r>
          </a:p>
          <a:p>
            <a:pPr eaLnBrk="1" hangingPunct="1">
              <a:defRPr/>
            </a:pPr>
            <a:endParaRPr lang="zh-CN" altLang="zh-CN"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17780FA0-5769-4F73-AB6F-4EEA6D8B512F}" type="slidenum">
              <a:rPr lang="en-US" altLang="zh-CN" sz="1200" smtClean="0">
                <a:solidFill>
                  <a:schemeClr val="tx1"/>
                </a:solidFill>
                <a:latin typeface="Arial" pitchFamily="34" charset="0"/>
                <a:ea typeface="宋体" pitchFamily="2" charset="-122"/>
              </a:rPr>
              <a:pPr eaLnBrk="1" hangingPunct="1"/>
              <a:t>17</a:t>
            </a:fld>
            <a:endParaRPr lang="en-US" altLang="zh-CN" sz="1200" smtClean="0">
              <a:solidFill>
                <a:schemeClr val="tx1"/>
              </a:solidFill>
              <a:latin typeface="Arial" pitchFamily="34" charset="0"/>
              <a:ea typeface="宋体" pitchFamily="2" charset="-122"/>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None/>
            </a:pPr>
            <a:endParaRPr lang="en-US" altLang="zh-CN" smtClean="0">
              <a:solidFill>
                <a:srgbClr val="4D4D4D"/>
              </a:solidFill>
              <a:latin typeface="黑体" pitchFamily="49" charset="-122"/>
              <a:ea typeface="黑体" pitchFamily="49" charset="-122"/>
            </a:endParaRPr>
          </a:p>
          <a:p>
            <a:pPr eaLnBrk="1" hangingPunct="1">
              <a:buFont typeface="Wingdings" pitchFamily="2" charset="2"/>
              <a:buChar char="p"/>
            </a:pPr>
            <a:r>
              <a:rPr lang="zh-CN" altLang="en-US" smtClean="0">
                <a:solidFill>
                  <a:srgbClr val="4D4D4D"/>
                </a:solidFill>
                <a:latin typeface="黑体" pitchFamily="49" charset="-122"/>
                <a:ea typeface="黑体" pitchFamily="49" charset="-122"/>
              </a:rPr>
              <a:t>　开发了知晓、理解、情感和行动四步教学法</a:t>
            </a:r>
          </a:p>
          <a:p>
            <a:pPr eaLnBrk="1" hangingPunct="1">
              <a:buFont typeface="Wingdings" pitchFamily="2" charset="2"/>
              <a:buChar char="p"/>
            </a:pPr>
            <a:r>
              <a:rPr lang="zh-CN" altLang="en-US" smtClean="0">
                <a:solidFill>
                  <a:srgbClr val="4D4D4D"/>
                </a:solidFill>
                <a:latin typeface="黑体" pitchFamily="49" charset="-122"/>
                <a:ea typeface="黑体" pitchFamily="49" charset="-122"/>
              </a:rPr>
              <a:t>  构建专题研讨、企业家讲坛、拓展训练、情境体验、职业实践为内容的教学体系</a:t>
            </a:r>
            <a:r>
              <a:rPr lang="zh-CN" altLang="en-US" smtClean="0"/>
              <a:t> </a:t>
            </a:r>
            <a:endParaRPr lang="zh-CN" altLang="en-US" smtClean="0">
              <a:solidFill>
                <a:srgbClr val="4D4D4D"/>
              </a:solidFill>
              <a:latin typeface="黑体" pitchFamily="49" charset="-122"/>
              <a:ea typeface="黑体" pitchFamily="49" charset="-122"/>
            </a:endParaRPr>
          </a:p>
          <a:p>
            <a:pPr eaLnBrk="1" hangingPunct="1">
              <a:buFont typeface="Wingdings" pitchFamily="2" charset="2"/>
              <a:buChar char="p"/>
            </a:pPr>
            <a:r>
              <a:rPr lang="zh-CN" altLang="en-US" smtClean="0">
                <a:solidFill>
                  <a:srgbClr val="4D4D4D"/>
                </a:solidFill>
                <a:latin typeface="黑体" pitchFamily="49" charset="-122"/>
                <a:ea typeface="黑体" pitchFamily="49" charset="-122"/>
              </a:rPr>
              <a:t>　以技能大赛为抓手，全方位体验行业文化</a:t>
            </a:r>
          </a:p>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8F02E41D-8567-4275-99B1-45D3DA9AF5E5}" type="slidenum">
              <a:rPr lang="en-US" altLang="zh-CN" sz="1200" smtClean="0">
                <a:solidFill>
                  <a:schemeClr val="tx1"/>
                </a:solidFill>
                <a:latin typeface="Arial" pitchFamily="34" charset="0"/>
                <a:ea typeface="宋体" pitchFamily="2" charset="-122"/>
              </a:rPr>
              <a:pPr eaLnBrk="1" hangingPunct="1"/>
              <a:t>18</a:t>
            </a:fld>
            <a:endParaRPr lang="en-US" altLang="zh-CN" sz="1200" smtClean="0">
              <a:solidFill>
                <a:schemeClr val="tx1"/>
              </a:solidFill>
              <a:latin typeface="Arial" pitchFamily="34" charset="0"/>
              <a:ea typeface="宋体" pitchFamily="2" charset="-122"/>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1E266CF2-F3C4-4939-962D-5CADD887BB5B}" type="slidenum">
              <a:rPr lang="en-US" altLang="zh-CN" sz="1200" smtClean="0">
                <a:solidFill>
                  <a:schemeClr val="tx1"/>
                </a:solidFill>
                <a:latin typeface="Arial" pitchFamily="34" charset="0"/>
                <a:ea typeface="宋体" pitchFamily="2" charset="-122"/>
              </a:rPr>
              <a:pPr eaLnBrk="1" hangingPunct="1"/>
              <a:t>19</a:t>
            </a:fld>
            <a:endParaRPr lang="en-US" altLang="zh-CN" sz="1200" smtClean="0">
              <a:solidFill>
                <a:schemeClr val="tx1"/>
              </a:solidFill>
              <a:latin typeface="Arial" pitchFamily="34" charset="0"/>
              <a:ea typeface="宋体" pitchFamily="2" charset="-122"/>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40BF717F-ACF4-48EE-8BE4-BEDB1C0EB321}" type="slidenum">
              <a:rPr lang="en-US" altLang="zh-CN" sz="1200" smtClean="0">
                <a:solidFill>
                  <a:schemeClr val="tx1"/>
                </a:solidFill>
                <a:latin typeface="Arial" pitchFamily="34" charset="0"/>
                <a:ea typeface="宋体" pitchFamily="2" charset="-122"/>
              </a:rPr>
              <a:pPr eaLnBrk="1" hangingPunct="1"/>
              <a:t>2</a:t>
            </a:fld>
            <a:endParaRPr lang="en-US" altLang="zh-CN" sz="1200" smtClean="0">
              <a:solidFill>
                <a:schemeClr val="tx1"/>
              </a:solidFill>
              <a:latin typeface="Arial" pitchFamily="34" charset="0"/>
              <a:ea typeface="宋体" pitchFamily="2" charset="-122"/>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3E15D9A3-3237-4C90-AAB5-476087C706AC}" type="slidenum">
              <a:rPr lang="en-US" altLang="zh-CN" sz="1200" smtClean="0">
                <a:solidFill>
                  <a:schemeClr val="tx1"/>
                </a:solidFill>
                <a:latin typeface="Arial" pitchFamily="34" charset="0"/>
                <a:ea typeface="宋体" pitchFamily="2" charset="-122"/>
              </a:rPr>
              <a:pPr eaLnBrk="1" hangingPunct="1"/>
              <a:t>3</a:t>
            </a:fld>
            <a:endParaRPr lang="en-US" altLang="zh-CN" sz="1200" smtClean="0">
              <a:solidFill>
                <a:schemeClr val="tx1"/>
              </a:solidFill>
              <a:latin typeface="Arial" pitchFamily="34" charset="0"/>
              <a:ea typeface="宋体" pitchFamily="2" charset="-122"/>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1E10A8DB-6F11-4FAB-9199-0ADEC598D39D}" type="slidenum">
              <a:rPr lang="en-US" altLang="zh-CN" sz="1200" smtClean="0">
                <a:solidFill>
                  <a:schemeClr val="tx1"/>
                </a:solidFill>
                <a:latin typeface="Arial" pitchFamily="34" charset="0"/>
                <a:ea typeface="宋体" pitchFamily="2" charset="-122"/>
              </a:rPr>
              <a:pPr eaLnBrk="1" hangingPunct="1"/>
              <a:t>4</a:t>
            </a:fld>
            <a:endParaRPr lang="en-US" altLang="zh-CN" sz="1200" smtClean="0">
              <a:solidFill>
                <a:schemeClr val="tx1"/>
              </a:solidFill>
              <a:latin typeface="Arial" pitchFamily="34" charset="0"/>
              <a:ea typeface="宋体" pitchFamily="2" charset="-122"/>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solidFill>
                <a:srgbClr val="FF0000"/>
              </a:solidFill>
            </a:endParaRPr>
          </a:p>
        </p:txBody>
      </p:sp>
      <p:sp>
        <p:nvSpPr>
          <p:cNvPr id="358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05609DF3-FB02-4936-9D4E-AF16AA0354D6}" type="slidenum">
              <a:rPr lang="en-US" altLang="zh-CN" sz="1200" smtClean="0">
                <a:solidFill>
                  <a:schemeClr val="tx1"/>
                </a:solidFill>
                <a:latin typeface="Arial" pitchFamily="34" charset="0"/>
                <a:ea typeface="宋体" pitchFamily="2" charset="-122"/>
              </a:rPr>
              <a:pPr eaLnBrk="1" hangingPunct="1"/>
              <a:t>5</a:t>
            </a:fld>
            <a:endParaRPr lang="en-US" altLang="zh-CN" sz="1200" smtClean="0">
              <a:solidFill>
                <a:schemeClr val="tx1"/>
              </a:solidFill>
              <a:latin typeface="Arial"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4CCC800F-3EBF-47E0-A374-1170A999A6EC}" type="slidenum">
              <a:rPr lang="en-US" altLang="zh-CN" sz="1200" smtClean="0">
                <a:solidFill>
                  <a:schemeClr val="tx1"/>
                </a:solidFill>
                <a:latin typeface="Arial" pitchFamily="34" charset="0"/>
                <a:ea typeface="宋体" pitchFamily="2" charset="-122"/>
              </a:rPr>
              <a:pPr eaLnBrk="1" hangingPunct="1"/>
              <a:t>7</a:t>
            </a:fld>
            <a:endParaRPr lang="en-US" altLang="zh-CN" sz="1200" smtClean="0">
              <a:solidFill>
                <a:schemeClr val="tx1"/>
              </a:solidFill>
              <a:latin typeface="Arial" pitchFamily="34" charset="0"/>
              <a:ea typeface="宋体" pitchFamily="2" charset="-122"/>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明晰的建设思路是前提</a:t>
            </a:r>
          </a:p>
          <a:p>
            <a:pPr eaLnBrk="1" hangingPunct="1"/>
            <a:r>
              <a:rPr lang="zh-CN" altLang="en-US" smtClean="0"/>
              <a:t>细化的实施方案是基础</a:t>
            </a:r>
          </a:p>
          <a:p>
            <a:pPr eaLnBrk="1" hangingPunct="1"/>
            <a:r>
              <a:rPr lang="zh-CN" altLang="en-US" smtClean="0"/>
              <a:t>完整的课程体系是关键</a:t>
            </a:r>
          </a:p>
          <a:p>
            <a:pPr eaLnBrk="1" hangingPunct="1"/>
            <a:r>
              <a:rPr lang="zh-CN" altLang="en-US" smtClean="0"/>
              <a:t>优良的师资素养是保证</a:t>
            </a:r>
          </a:p>
          <a:p>
            <a:pPr eaLnBrk="1" hangingPunct="1"/>
            <a:r>
              <a:rPr lang="zh-CN" altLang="en-US" smtClean="0"/>
              <a:t>丰富的职业实践活动是抓手</a:t>
            </a:r>
          </a:p>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89C46107-B501-40EA-8D0F-11C86C23CAAF}" type="slidenum">
              <a:rPr lang="en-US" altLang="zh-CN" sz="1200" smtClean="0">
                <a:solidFill>
                  <a:schemeClr val="tx1"/>
                </a:solidFill>
                <a:latin typeface="Arial" pitchFamily="34" charset="0"/>
                <a:ea typeface="宋体" pitchFamily="2" charset="-122"/>
              </a:rPr>
              <a:pPr eaLnBrk="1" hangingPunct="1"/>
              <a:t>8</a:t>
            </a:fld>
            <a:endParaRPr lang="en-US" altLang="zh-CN" sz="1200" smtClean="0">
              <a:solidFill>
                <a:schemeClr val="tx1"/>
              </a:solidFill>
              <a:latin typeface="Arial" pitchFamily="34" charset="0"/>
              <a:ea typeface="宋体" pitchFamily="2" charset="-122"/>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依托行业办学校</a:t>
            </a:r>
          </a:p>
          <a:p>
            <a:pPr eaLnBrk="1" hangingPunct="1"/>
            <a:r>
              <a:rPr lang="zh-CN" altLang="en-US" smtClean="0"/>
              <a:t>依托市场设专业</a:t>
            </a:r>
          </a:p>
          <a:p>
            <a:pPr eaLnBrk="1" hangingPunct="1"/>
            <a:r>
              <a:rPr lang="zh-CN" altLang="en-US" smtClean="0"/>
              <a:t>依托岗位定方案</a:t>
            </a:r>
          </a:p>
          <a:p>
            <a:pPr eaLnBrk="1" hangingPunct="1"/>
            <a:r>
              <a:rPr lang="zh-CN" altLang="en-US" smtClean="0"/>
              <a:t>依托基地训技能 </a:t>
            </a:r>
          </a:p>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F1D08AE0-F6C4-4ACB-9607-4E86D017A825}" type="slidenum">
              <a:rPr lang="en-US" altLang="zh-CN" sz="1200" smtClean="0">
                <a:solidFill>
                  <a:schemeClr val="tx1"/>
                </a:solidFill>
                <a:latin typeface="Arial" pitchFamily="34" charset="0"/>
                <a:ea typeface="宋体" pitchFamily="2" charset="-122"/>
              </a:rPr>
              <a:pPr eaLnBrk="1" hangingPunct="1"/>
              <a:t>9</a:t>
            </a:fld>
            <a:endParaRPr lang="en-US" altLang="zh-CN" sz="1200" smtClean="0">
              <a:solidFill>
                <a:schemeClr val="tx1"/>
              </a:solidFill>
              <a:latin typeface="Arial" pitchFamily="34" charset="0"/>
              <a:ea typeface="宋体" pitchFamily="2" charset="-122"/>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基层起步：职业定位引导 </a:t>
            </a:r>
          </a:p>
          <a:p>
            <a:pPr eaLnBrk="1" hangingPunct="1"/>
            <a:r>
              <a:rPr lang="zh-CN" altLang="en-US" smtClean="0"/>
              <a:t>内涵修养：职业素养引导</a:t>
            </a:r>
          </a:p>
          <a:p>
            <a:pPr eaLnBrk="1" hangingPunct="1"/>
            <a:r>
              <a:rPr lang="zh-CN" altLang="en-US" smtClean="0"/>
              <a:t>崇尚实干：职业态度引导</a:t>
            </a:r>
          </a:p>
          <a:p>
            <a:pPr eaLnBrk="1" hangingPunct="1"/>
            <a:r>
              <a:rPr lang="zh-CN" altLang="en-US" smtClean="0"/>
              <a:t>协作发展：职业方法引导 </a:t>
            </a:r>
          </a:p>
          <a:p>
            <a:pPr eaLnBrk="1" hangingPunct="1"/>
            <a:endParaRPr lang="zh-CN" altLang="en-US" smtClean="0"/>
          </a:p>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fld id="{3050457C-AADF-4ADA-84AA-D0491BEE26C6}" type="slidenum">
              <a:rPr lang="en-US" altLang="zh-CN" sz="1200" smtClean="0">
                <a:solidFill>
                  <a:schemeClr val="tx1"/>
                </a:solidFill>
                <a:latin typeface="Arial" pitchFamily="34" charset="0"/>
                <a:ea typeface="宋体" pitchFamily="2" charset="-122"/>
              </a:rPr>
              <a:pPr eaLnBrk="1" hangingPunct="1"/>
              <a:t>10</a:t>
            </a:fld>
            <a:endParaRPr lang="en-US" altLang="zh-CN" sz="1200" smtClean="0">
              <a:solidFill>
                <a:schemeClr val="tx1"/>
              </a:solidFill>
              <a:latin typeface="Arial" pitchFamily="34" charset="0"/>
              <a:ea typeface="宋体" pitchFamily="2" charset="-122"/>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929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055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741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487875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9895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088358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8344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0474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9747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77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6453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17068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81432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77455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37084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734690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13307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1694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18015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32754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07839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57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871243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649804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675059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08944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88926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14655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44047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35151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24199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99965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318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14978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37392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265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998791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723304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82431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68568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459440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92313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1076989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2637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942859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86686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07480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022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03253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50158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50322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8976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0689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03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6392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4482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3" descr="二次评估底图样稿D-1.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校园风光"/>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图片 6" descr="二次评估底图样稿D-3.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2" descr="二次评估底图样稿D-2.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二次评估底图方案A-3"/>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0" y="3186113"/>
            <a:ext cx="9144000" cy="1189037"/>
          </a:xfrm>
          <a:prstGeom prst="rect">
            <a:avLst/>
          </a:prstGeom>
          <a:blipFill dpi="0" rotWithShape="1">
            <a:blip r:embed="rId3" cstate="print"/>
            <a:srcRect/>
            <a:tile tx="0" ty="0" sx="100000" sy="100000" flip="none" algn="tl"/>
          </a:blipFill>
          <a:ln w="9525">
            <a:noFill/>
            <a:miter lim="800000"/>
            <a:headEnd/>
            <a:tailEnd/>
          </a:ln>
        </p:spPr>
        <p:txBody>
          <a:bodyPr anchor="ctr">
            <a:spAutoFit/>
          </a:bodyPr>
          <a:lstStyle/>
          <a:p>
            <a:pPr algn="r">
              <a:spcBef>
                <a:spcPct val="0"/>
              </a:spcBef>
            </a:pPr>
            <a:r>
              <a:rPr lang="zh-CN" altLang="en-US" sz="4400" b="1" dirty="0">
                <a:solidFill>
                  <a:srgbClr val="333333"/>
                </a:solidFill>
                <a:effectLst>
                  <a:outerShdw blurRad="38100" dist="38100" dir="2700000" algn="tl">
                    <a:srgbClr val="C0C0C0"/>
                  </a:outerShdw>
                </a:effectLst>
                <a:latin typeface="Arial" pitchFamily="34" charset="0"/>
                <a:ea typeface="宋体" pitchFamily="2" charset="-122"/>
              </a:rPr>
              <a:t>行业文化对接专业文化的系统设计</a:t>
            </a:r>
          </a:p>
          <a:p>
            <a:pPr algn="r">
              <a:spcBef>
                <a:spcPct val="0"/>
              </a:spcBef>
            </a:pPr>
            <a:r>
              <a:rPr lang="en-US" altLang="zh-CN" sz="2800" b="1" dirty="0">
                <a:effectLst>
                  <a:outerShdw blurRad="38100" dist="38100" dir="2700000" algn="tl">
                    <a:srgbClr val="C0C0C0"/>
                  </a:outerShdw>
                </a:effectLst>
              </a:rPr>
              <a:t>——</a:t>
            </a:r>
            <a:r>
              <a:rPr lang="zh-CN" altLang="en-US" sz="2800" b="1" dirty="0">
                <a:effectLst>
                  <a:outerShdw blurRad="38100" dist="38100" dir="2700000" algn="tl">
                    <a:srgbClr val="C0C0C0"/>
                  </a:outerShdw>
                </a:effectLst>
              </a:rPr>
              <a:t>基于商贸类专业建设实践的思考  </a:t>
            </a:r>
          </a:p>
        </p:txBody>
      </p:sp>
      <p:sp>
        <p:nvSpPr>
          <p:cNvPr id="2053" name="Rectangle 5"/>
          <p:cNvSpPr>
            <a:spLocks noChangeArrowheads="1"/>
          </p:cNvSpPr>
          <p:nvPr/>
        </p:nvSpPr>
        <p:spPr bwMode="auto">
          <a:xfrm>
            <a:off x="5259388" y="5091113"/>
            <a:ext cx="1797050" cy="45720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algn="l">
              <a:spcBef>
                <a:spcPct val="0"/>
              </a:spcBef>
            </a:pPr>
            <a:r>
              <a:rPr lang="zh-CN" altLang="en-US" sz="2400" b="1">
                <a:solidFill>
                  <a:srgbClr val="333333"/>
                </a:solidFill>
              </a:rPr>
              <a:t>安 宇  教 授</a:t>
            </a:r>
          </a:p>
        </p:txBody>
      </p:sp>
      <p:sp>
        <p:nvSpPr>
          <p:cNvPr id="6148" name="Rectangle 7"/>
          <p:cNvSpPr>
            <a:spLocks noChangeArrowheads="1"/>
          </p:cNvSpPr>
          <p:nvPr/>
        </p:nvSpPr>
        <p:spPr bwMode="auto">
          <a:xfrm>
            <a:off x="5308600" y="5926138"/>
            <a:ext cx="2314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altLang="zh-CN" sz="2000" b="1">
                <a:solidFill>
                  <a:srgbClr val="333333"/>
                </a:solidFill>
              </a:rPr>
              <a:t>2013-10-25  </a:t>
            </a:r>
            <a:r>
              <a:rPr lang="zh-CN" altLang="en-US" sz="2000" b="1">
                <a:solidFill>
                  <a:srgbClr val="333333"/>
                </a:solidFill>
              </a:rPr>
              <a:t>宁波</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01"/>
          <p:cNvGrpSpPr>
            <a:grpSpLocks/>
          </p:cNvGrpSpPr>
          <p:nvPr/>
        </p:nvGrpSpPr>
        <p:grpSpPr bwMode="auto">
          <a:xfrm>
            <a:off x="908050" y="2463800"/>
            <a:ext cx="7331075" cy="3835400"/>
            <a:chOff x="638" y="1432"/>
            <a:chExt cx="4618" cy="2416"/>
          </a:xfrm>
        </p:grpSpPr>
        <p:sp>
          <p:nvSpPr>
            <p:cNvPr id="16393" name="AutoShape 202" descr="浅色横线"/>
            <p:cNvSpPr>
              <a:spLocks noChangeArrowheads="1"/>
            </p:cNvSpPr>
            <p:nvPr/>
          </p:nvSpPr>
          <p:spPr bwMode="auto">
            <a:xfrm>
              <a:off x="2781" y="1432"/>
              <a:ext cx="2475" cy="2416"/>
            </a:xfrm>
            <a:prstGeom prst="foldedCorner">
              <a:avLst>
                <a:gd name="adj" fmla="val 12500"/>
              </a:avLst>
            </a:prstGeom>
            <a:pattFill prst="ltHorz">
              <a:fgClr>
                <a:schemeClr val="hlink">
                  <a:alpha val="52156"/>
                </a:schemeClr>
              </a:fgClr>
              <a:bgClr>
                <a:schemeClr val="bg1">
                  <a:alpha val="52156"/>
                </a:schemeClr>
              </a:bgClr>
            </a:pattFill>
            <a:ln w="38100">
              <a:solidFill>
                <a:schemeClr val="bg1"/>
              </a:solidFill>
              <a:round/>
              <a:headEnd/>
              <a:tailEnd/>
            </a:ln>
          </p:spPr>
          <p:txBody>
            <a:bodyPr anchor="ctr">
              <a:spAutoFit/>
            </a:bodyPr>
            <a:lstStyle/>
            <a:p>
              <a:endParaRPr lang="zh-CN" altLang="en-US"/>
            </a:p>
          </p:txBody>
        </p:sp>
        <p:sp>
          <p:nvSpPr>
            <p:cNvPr id="16394" name="AutoShape 203"/>
            <p:cNvSpPr>
              <a:spLocks noChangeArrowheads="1"/>
            </p:cNvSpPr>
            <p:nvPr/>
          </p:nvSpPr>
          <p:spPr bwMode="auto">
            <a:xfrm rot="5400000">
              <a:off x="2238" y="1988"/>
              <a:ext cx="2358" cy="1260"/>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zh-CN" altLang="en-US"/>
            </a:p>
          </p:txBody>
        </p:sp>
        <p:sp>
          <p:nvSpPr>
            <p:cNvPr id="19660" name="AutoShape 204" descr="浅色横线"/>
            <p:cNvSpPr>
              <a:spLocks noChangeArrowheads="1"/>
            </p:cNvSpPr>
            <p:nvPr/>
          </p:nvSpPr>
          <p:spPr bwMode="auto">
            <a:xfrm rot="5400000">
              <a:off x="2095" y="1991"/>
              <a:ext cx="2294" cy="1261"/>
            </a:xfrm>
            <a:prstGeom prst="triangle">
              <a:avLst>
                <a:gd name="adj" fmla="val 50000"/>
              </a:avLst>
            </a:prstGeom>
            <a:pattFill prst="ltHorz">
              <a:fgClr>
                <a:schemeClr val="hlink"/>
              </a:fgClr>
              <a:bgClr>
                <a:schemeClr val="bg1"/>
              </a:bgClr>
            </a:pattFill>
            <a:ln w="38100" algn="ctr">
              <a:solidFill>
                <a:schemeClr val="bg1"/>
              </a:solidFill>
              <a:miter lim="800000"/>
              <a:headEnd/>
              <a:tailEnd/>
            </a:ln>
            <a:effectLst/>
          </p:spPr>
          <p:txBody>
            <a:bodyPr rot="10800000" vert="eaVert" anchor="ctr">
              <a:spAutoFit/>
            </a:bodyPr>
            <a:lstStyle/>
            <a:p>
              <a:pPr>
                <a:defRPr/>
              </a:pPr>
              <a:endParaRPr lang="en-US" altLang="zh-CN" sz="2800" b="1">
                <a:solidFill>
                  <a:srgbClr val="1C1C1C"/>
                </a:solidFill>
                <a:effectLst>
                  <a:outerShdw blurRad="38100" dist="38100" dir="2700000" algn="tl">
                    <a:srgbClr val="C0C0C0"/>
                  </a:outerShdw>
                </a:effectLst>
                <a:latin typeface="黑体" pitchFamily="2" charset="-122"/>
                <a:ea typeface="黑体" pitchFamily="2" charset="-122"/>
              </a:endParaRPr>
            </a:p>
            <a:p>
              <a:pPr>
                <a:defRPr/>
              </a:pPr>
              <a:endParaRPr lang="en-US" altLang="zh-CN" sz="2800" b="1">
                <a:solidFill>
                  <a:srgbClr val="1C1C1C"/>
                </a:solidFill>
                <a:effectLst>
                  <a:outerShdw blurRad="38100" dist="38100" dir="2700000" algn="tl">
                    <a:srgbClr val="C0C0C0"/>
                  </a:outerShdw>
                </a:effectLst>
                <a:latin typeface="黑体" pitchFamily="2" charset="-122"/>
                <a:ea typeface="黑体" pitchFamily="2" charset="-122"/>
              </a:endParaRPr>
            </a:p>
            <a:p>
              <a:pPr>
                <a:defRPr/>
              </a:pPr>
              <a:endParaRPr lang="en-US" altLang="zh-CN" sz="2800" b="1">
                <a:solidFill>
                  <a:srgbClr val="1C1C1C"/>
                </a:solidFill>
                <a:effectLst>
                  <a:outerShdw blurRad="38100" dist="38100" dir="2700000" algn="tl">
                    <a:srgbClr val="C0C0C0"/>
                  </a:outerShdw>
                </a:effectLst>
                <a:latin typeface="黑体" pitchFamily="2" charset="-122"/>
                <a:ea typeface="黑体" pitchFamily="2" charset="-122"/>
              </a:endParaRPr>
            </a:p>
          </p:txBody>
        </p:sp>
        <p:sp>
          <p:nvSpPr>
            <p:cNvPr id="16396" name="Rectangle 205" descr="浅色横线"/>
            <p:cNvSpPr>
              <a:spLocks noChangeArrowheads="1"/>
            </p:cNvSpPr>
            <p:nvPr/>
          </p:nvSpPr>
          <p:spPr bwMode="auto">
            <a:xfrm rot="5400000">
              <a:off x="1384" y="1678"/>
              <a:ext cx="370" cy="1861"/>
            </a:xfrm>
            <a:prstGeom prst="rect">
              <a:avLst/>
            </a:prstGeom>
            <a:pattFill prst="ltHorz">
              <a:fgClr>
                <a:schemeClr val="hlink">
                  <a:alpha val="50195"/>
                </a:schemeClr>
              </a:fgClr>
              <a:bgClr>
                <a:schemeClr val="bg1">
                  <a:alpha val="50195"/>
                </a:schemeClr>
              </a:bgClr>
            </a:pattFill>
            <a:ln w="38100" algn="ctr">
              <a:solidFill>
                <a:schemeClr val="bg1"/>
              </a:solidFill>
              <a:miter lim="800000"/>
              <a:headEnd/>
              <a:tailEnd/>
            </a:ln>
          </p:spPr>
          <p:txBody>
            <a:bodyPr rot="10800000" vert="eaVert" anchor="ctr">
              <a:spAutoFit/>
            </a:bodyPr>
            <a:lstStyle/>
            <a:p>
              <a:pPr algn="r"/>
              <a:r>
                <a:rPr lang="zh-CN" altLang="en-US" sz="2400">
                  <a:solidFill>
                    <a:srgbClr val="000066"/>
                  </a:solidFill>
                </a:rPr>
                <a:t>   </a:t>
              </a:r>
            </a:p>
          </p:txBody>
        </p:sp>
        <p:sp>
          <p:nvSpPr>
            <p:cNvPr id="19662" name="Rectangle 206"/>
            <p:cNvSpPr>
              <a:spLocks noChangeArrowheads="1"/>
            </p:cNvSpPr>
            <p:nvPr/>
          </p:nvSpPr>
          <p:spPr bwMode="auto">
            <a:xfrm>
              <a:off x="3950" y="1683"/>
              <a:ext cx="1268" cy="1714"/>
            </a:xfrm>
            <a:prstGeom prst="rect">
              <a:avLst/>
            </a:prstGeom>
            <a:noFill/>
            <a:ln w="9525" algn="ctr">
              <a:noFill/>
              <a:miter lim="800000"/>
              <a:headEnd/>
              <a:tailEnd/>
            </a:ln>
            <a:effectLst/>
          </p:spPr>
          <p:txBody>
            <a:bodyPr wrap="none">
              <a:spAutoFit/>
            </a:bodyPr>
            <a:lstStyle/>
            <a:p>
              <a:pPr algn="r">
                <a:lnSpc>
                  <a:spcPct val="180000"/>
                </a:lnSpc>
                <a:spcBef>
                  <a:spcPct val="0"/>
                </a:spcBef>
                <a:defRPr/>
              </a:pPr>
              <a:r>
                <a:rPr lang="zh-CN" altLang="en-US" sz="2400" b="1">
                  <a:solidFill>
                    <a:schemeClr val="tx1"/>
                  </a:solidFill>
                </a:rPr>
                <a:t>学历</a:t>
              </a:r>
              <a:r>
                <a:rPr lang="zh-CN" altLang="en-US" sz="2400" b="1">
                  <a:solidFill>
                    <a:srgbClr val="FF0000"/>
                  </a:solidFill>
                </a:rPr>
                <a:t>教育体系</a:t>
              </a:r>
              <a:endParaRPr lang="zh-CN" altLang="en-US" sz="2400" b="1">
                <a:solidFill>
                  <a:srgbClr val="FF0000"/>
                </a:solidFill>
                <a:effectLst>
                  <a:outerShdw blurRad="38100" dist="38100" dir="2700000" algn="tl">
                    <a:srgbClr val="C0C0C0"/>
                  </a:outerShdw>
                </a:effectLst>
              </a:endParaRPr>
            </a:p>
            <a:p>
              <a:pPr algn="r">
                <a:lnSpc>
                  <a:spcPct val="180000"/>
                </a:lnSpc>
                <a:spcBef>
                  <a:spcPct val="0"/>
                </a:spcBef>
                <a:defRPr/>
              </a:pPr>
              <a:r>
                <a:rPr lang="zh-CN" altLang="en-US" sz="2400" b="1">
                  <a:solidFill>
                    <a:srgbClr val="FF0000"/>
                  </a:solidFill>
                </a:rPr>
                <a:t>课程体系</a:t>
              </a:r>
            </a:p>
            <a:p>
              <a:pPr algn="r">
                <a:lnSpc>
                  <a:spcPct val="180000"/>
                </a:lnSpc>
                <a:spcBef>
                  <a:spcPct val="0"/>
                </a:spcBef>
                <a:defRPr/>
              </a:pPr>
              <a:r>
                <a:rPr lang="zh-CN" altLang="en-US" sz="2400" b="1">
                  <a:solidFill>
                    <a:srgbClr val="FF0000"/>
                  </a:solidFill>
                </a:rPr>
                <a:t>课程标准</a:t>
              </a:r>
            </a:p>
            <a:p>
              <a:pPr algn="r">
                <a:lnSpc>
                  <a:spcPct val="180000"/>
                </a:lnSpc>
                <a:spcBef>
                  <a:spcPct val="0"/>
                </a:spcBef>
                <a:defRPr/>
              </a:pPr>
              <a:r>
                <a:rPr lang="zh-CN" altLang="en-US" sz="2400" b="1">
                  <a:solidFill>
                    <a:schemeClr val="tx1"/>
                  </a:solidFill>
                </a:rPr>
                <a:t>校内</a:t>
              </a:r>
              <a:r>
                <a:rPr lang="zh-CN" altLang="en-US" sz="2400" b="1">
                  <a:solidFill>
                    <a:srgbClr val="FF0000"/>
                  </a:solidFill>
                </a:rPr>
                <a:t>教育环境</a:t>
              </a:r>
            </a:p>
          </p:txBody>
        </p:sp>
      </p:grpSp>
      <p:grpSp>
        <p:nvGrpSpPr>
          <p:cNvPr id="16387" name="Group 209"/>
          <p:cNvGrpSpPr>
            <a:grpSpLocks/>
          </p:cNvGrpSpPr>
          <p:nvPr/>
        </p:nvGrpSpPr>
        <p:grpSpPr bwMode="auto">
          <a:xfrm>
            <a:off x="222250" y="779463"/>
            <a:ext cx="4546600" cy="719137"/>
            <a:chOff x="140" y="491"/>
            <a:chExt cx="2864" cy="453"/>
          </a:xfrm>
        </p:grpSpPr>
        <p:sp>
          <p:nvSpPr>
            <p:cNvPr id="16390"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16391"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2"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
        <p:nvSpPr>
          <p:cNvPr id="19669" name="Rectangle 213"/>
          <p:cNvSpPr>
            <a:spLocks noChangeArrowheads="1"/>
          </p:cNvSpPr>
          <p:nvPr/>
        </p:nvSpPr>
        <p:spPr bwMode="auto">
          <a:xfrm>
            <a:off x="471488" y="1673225"/>
            <a:ext cx="5827712"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二</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推进“四个嵌入”，细化专业文化建设框架</a:t>
            </a:r>
          </a:p>
        </p:txBody>
      </p:sp>
      <p:sp>
        <p:nvSpPr>
          <p:cNvPr id="15" name="TextBox 14"/>
          <p:cNvSpPr txBox="1"/>
          <p:nvPr/>
        </p:nvSpPr>
        <p:spPr>
          <a:xfrm>
            <a:off x="3951288" y="4035425"/>
            <a:ext cx="1831975" cy="584200"/>
          </a:xfrm>
          <a:prstGeom prst="rect">
            <a:avLst/>
          </a:prstGeom>
          <a:noFill/>
        </p:spPr>
        <p:txBody>
          <a:bodyPr wrap="none">
            <a:spAutoFit/>
          </a:bodyPr>
          <a:lstStyle/>
          <a:p>
            <a:pPr>
              <a:defRPr/>
            </a:pPr>
            <a:r>
              <a:rPr lang="zh-CN" altLang="en-US" b="1" dirty="0">
                <a:solidFill>
                  <a:srgbClr val="FF0000"/>
                </a:solidFill>
                <a:effectLst>
                  <a:outerShdw blurRad="38100" dist="38100" dir="2700000" algn="tl">
                    <a:srgbClr val="C0C0C0"/>
                  </a:outerShdw>
                </a:effectLst>
                <a:latin typeface="宋体" pitchFamily="2" charset="-122"/>
                <a:ea typeface="宋体" pitchFamily="2" charset="-122"/>
              </a:rPr>
              <a:t>四个嵌入</a:t>
            </a:r>
          </a:p>
        </p:txBody>
      </p:sp>
      <p:pic>
        <p:nvPicPr>
          <p:cNvPr id="16399" name="Picture 15" descr="QQ截图201309251904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0588" y="3149600"/>
            <a:ext cx="3028950" cy="2227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13"/>
          <p:cNvGrpSpPr>
            <a:grpSpLocks/>
          </p:cNvGrpSpPr>
          <p:nvPr/>
        </p:nvGrpSpPr>
        <p:grpSpPr bwMode="auto">
          <a:xfrm>
            <a:off x="5973763" y="3875088"/>
            <a:ext cx="1743075" cy="1366837"/>
            <a:chOff x="7811526" y="4182183"/>
            <a:chExt cx="1742445" cy="1367161"/>
          </a:xfrm>
        </p:grpSpPr>
        <p:sp>
          <p:nvSpPr>
            <p:cNvPr id="15" name="AutoShape 15"/>
            <p:cNvSpPr>
              <a:spLocks noChangeArrowheads="1"/>
            </p:cNvSpPr>
            <p:nvPr/>
          </p:nvSpPr>
          <p:spPr bwMode="auto">
            <a:xfrm rot="3600000">
              <a:off x="7777287" y="5116747"/>
              <a:ext cx="398557" cy="330081"/>
            </a:xfrm>
            <a:prstGeom prst="upArrow">
              <a:avLst>
                <a:gd name="adj1" fmla="val 52833"/>
                <a:gd name="adj2" fmla="val 45940"/>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extLst/>
          </p:spPr>
          <p:txBody>
            <a:bodyPr anchor="ctr"/>
            <a:lstStyle/>
            <a:p>
              <a:pPr>
                <a:lnSpc>
                  <a:spcPct val="120000"/>
                </a:lnSpc>
                <a:spcBef>
                  <a:spcPct val="0"/>
                </a:spcBef>
                <a:defRPr/>
              </a:pPr>
              <a:endParaRPr lang="zh-CN" altLang="en-US" sz="1800" b="1" kern="0">
                <a:solidFill>
                  <a:sysClr val="window" lastClr="FFFFFF"/>
                </a:solidFill>
                <a:latin typeface="微软雅黑" pitchFamily="34" charset="-122"/>
                <a:ea typeface="微软雅黑" pitchFamily="34" charset="-122"/>
              </a:endParaRPr>
            </a:p>
          </p:txBody>
        </p:sp>
        <p:sp>
          <p:nvSpPr>
            <p:cNvPr id="16" name="Oval 7"/>
            <p:cNvSpPr>
              <a:spLocks noChangeArrowheads="1"/>
            </p:cNvSpPr>
            <p:nvPr/>
          </p:nvSpPr>
          <p:spPr bwMode="gray">
            <a:xfrm>
              <a:off x="8146367" y="4182183"/>
              <a:ext cx="1407604" cy="1367161"/>
            </a:xfrm>
            <a:prstGeom prst="ellipse">
              <a:avLst/>
            </a:prstGeom>
            <a:gradFill>
              <a:gsLst>
                <a:gs pos="0">
                  <a:srgbClr val="6DAA2D">
                    <a:lumMod val="60000"/>
                    <a:lumOff val="40000"/>
                  </a:srgbClr>
                </a:gs>
                <a:gs pos="100000">
                  <a:srgbClr val="6DAA2D"/>
                </a:gs>
              </a:gsLst>
              <a:lin ang="5400000" scaled="0"/>
            </a:gradFill>
            <a:ln w="9525" cap="rnd">
              <a:solidFill>
                <a:srgbClr val="6DAA2D">
                  <a:lumMod val="40000"/>
                  <a:lumOff val="60000"/>
                </a:srgbClr>
              </a:solidFill>
              <a:prstDash val="solid"/>
              <a:round/>
              <a:headEnd/>
              <a:tailEnd/>
            </a:ln>
            <a:extLst/>
          </p:spPr>
          <p:txBody>
            <a:bodyPr wrap="none" anchor="ctr"/>
            <a:lstStyle/>
            <a:p>
              <a:pPr fontAlgn="auto">
                <a:spcBef>
                  <a:spcPts val="0"/>
                </a:spcBef>
                <a:spcAft>
                  <a:spcPts val="0"/>
                </a:spcAft>
                <a:defRPr/>
              </a:pPr>
              <a:endParaRPr lang="zh-CN" altLang="en-US" sz="1800" kern="0">
                <a:solidFill>
                  <a:sysClr val="windowText" lastClr="000000"/>
                </a:solidFill>
                <a:latin typeface="微软雅黑" pitchFamily="34" charset="-122"/>
                <a:ea typeface="微软雅黑" pitchFamily="34" charset="-122"/>
              </a:endParaRPr>
            </a:p>
          </p:txBody>
        </p:sp>
        <p:sp>
          <p:nvSpPr>
            <p:cNvPr id="17446" name="TextBox 16"/>
            <p:cNvSpPr txBox="1">
              <a:spLocks noChangeArrowheads="1"/>
            </p:cNvSpPr>
            <p:nvPr/>
          </p:nvSpPr>
          <p:spPr bwMode="auto">
            <a:xfrm>
              <a:off x="8295596" y="4687591"/>
              <a:ext cx="1127965" cy="35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20000"/>
                </a:lnSpc>
              </a:pPr>
              <a:r>
                <a:rPr lang="zh-CN" altLang="en-US" sz="1800" b="1">
                  <a:solidFill>
                    <a:schemeClr val="accent2"/>
                  </a:solidFill>
                  <a:latin typeface="楷体_GB2312" pitchFamily="49" charset="-122"/>
                  <a:ea typeface="楷体_GB2312" pitchFamily="49" charset="-122"/>
                </a:rPr>
                <a:t>市场营销</a:t>
              </a:r>
              <a:endParaRPr lang="zh-CN" altLang="en-US" sz="1800">
                <a:solidFill>
                  <a:srgbClr val="FFFFFF"/>
                </a:solidFill>
                <a:latin typeface="微软雅黑" pitchFamily="34" charset="-122"/>
                <a:ea typeface="微软雅黑" pitchFamily="34" charset="-122"/>
              </a:endParaRPr>
            </a:p>
          </p:txBody>
        </p:sp>
      </p:grpSp>
      <p:grpSp>
        <p:nvGrpSpPr>
          <p:cNvPr id="17411" name="组合 17"/>
          <p:cNvGrpSpPr>
            <a:grpSpLocks/>
          </p:cNvGrpSpPr>
          <p:nvPr/>
        </p:nvGrpSpPr>
        <p:grpSpPr bwMode="auto">
          <a:xfrm>
            <a:off x="5227638" y="2773363"/>
            <a:ext cx="1466850" cy="1743075"/>
            <a:chOff x="7120950" y="3023731"/>
            <a:chExt cx="1467112" cy="1743074"/>
          </a:xfrm>
        </p:grpSpPr>
        <p:sp>
          <p:nvSpPr>
            <p:cNvPr id="19" name="AutoShape 15"/>
            <p:cNvSpPr>
              <a:spLocks noChangeArrowheads="1"/>
            </p:cNvSpPr>
            <p:nvPr/>
          </p:nvSpPr>
          <p:spPr bwMode="auto">
            <a:xfrm rot="1800000">
              <a:off x="7120950" y="4436605"/>
              <a:ext cx="400121" cy="330200"/>
            </a:xfrm>
            <a:prstGeom prst="upArrow">
              <a:avLst>
                <a:gd name="adj1" fmla="val 52833"/>
                <a:gd name="adj2" fmla="val 45940"/>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extLst/>
          </p:spPr>
          <p:txBody>
            <a:bodyPr anchor="ctr"/>
            <a:lstStyle/>
            <a:p>
              <a:pPr>
                <a:lnSpc>
                  <a:spcPct val="120000"/>
                </a:lnSpc>
                <a:spcBef>
                  <a:spcPct val="0"/>
                </a:spcBef>
                <a:defRPr/>
              </a:pPr>
              <a:endParaRPr lang="zh-CN" altLang="en-US" sz="1800" b="1" kern="0">
                <a:solidFill>
                  <a:sysClr val="window" lastClr="FFFFFF"/>
                </a:solidFill>
                <a:latin typeface="微软雅黑" pitchFamily="34" charset="-122"/>
                <a:ea typeface="微软雅黑" pitchFamily="34" charset="-122"/>
              </a:endParaRPr>
            </a:p>
          </p:txBody>
        </p:sp>
        <p:sp>
          <p:nvSpPr>
            <p:cNvPr id="20" name="Oval 7"/>
            <p:cNvSpPr>
              <a:spLocks noChangeArrowheads="1"/>
            </p:cNvSpPr>
            <p:nvPr/>
          </p:nvSpPr>
          <p:spPr bwMode="gray">
            <a:xfrm>
              <a:off x="7181286" y="3023731"/>
              <a:ext cx="1406776" cy="1366836"/>
            </a:xfrm>
            <a:prstGeom prst="ellipse">
              <a:avLst/>
            </a:prstGeom>
            <a:gradFill>
              <a:gsLst>
                <a:gs pos="0">
                  <a:srgbClr val="6DAA2D">
                    <a:lumMod val="60000"/>
                    <a:lumOff val="40000"/>
                  </a:srgbClr>
                </a:gs>
                <a:gs pos="100000">
                  <a:srgbClr val="6DAA2D"/>
                </a:gs>
              </a:gsLst>
              <a:lin ang="5400000" scaled="0"/>
            </a:gradFill>
            <a:ln w="9525" cap="rnd">
              <a:solidFill>
                <a:srgbClr val="6DAA2D">
                  <a:lumMod val="40000"/>
                  <a:lumOff val="60000"/>
                </a:srgbClr>
              </a:solidFill>
              <a:prstDash val="solid"/>
              <a:round/>
              <a:headEnd/>
              <a:tailEnd/>
            </a:ln>
            <a:extLst/>
          </p:spPr>
          <p:txBody>
            <a:bodyPr wrap="none" anchor="ctr"/>
            <a:lstStyle/>
            <a:p>
              <a:pPr fontAlgn="auto">
                <a:spcBef>
                  <a:spcPts val="0"/>
                </a:spcBef>
                <a:spcAft>
                  <a:spcPts val="0"/>
                </a:spcAft>
                <a:defRPr/>
              </a:pPr>
              <a:endParaRPr lang="zh-CN" altLang="en-US" sz="1800" kern="0">
                <a:solidFill>
                  <a:sysClr val="windowText" lastClr="000000"/>
                </a:solidFill>
                <a:latin typeface="微软雅黑" pitchFamily="34" charset="-122"/>
                <a:ea typeface="微软雅黑" pitchFamily="34" charset="-122"/>
              </a:endParaRPr>
            </a:p>
          </p:txBody>
        </p:sp>
        <p:sp>
          <p:nvSpPr>
            <p:cNvPr id="17443" name="TextBox 20"/>
            <p:cNvSpPr txBox="1">
              <a:spLocks noChangeArrowheads="1"/>
            </p:cNvSpPr>
            <p:nvPr/>
          </p:nvSpPr>
          <p:spPr bwMode="auto">
            <a:xfrm>
              <a:off x="7329687" y="3529139"/>
              <a:ext cx="1127965" cy="35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20000"/>
                </a:lnSpc>
              </a:pPr>
              <a:r>
                <a:rPr lang="zh-CN" altLang="en-US" sz="1800" b="1">
                  <a:solidFill>
                    <a:schemeClr val="accent2"/>
                  </a:solidFill>
                  <a:latin typeface="楷体_GB2312" pitchFamily="49" charset="-122"/>
                  <a:ea typeface="楷体_GB2312" pitchFamily="49" charset="-122"/>
                </a:rPr>
                <a:t>连锁经营管理</a:t>
              </a:r>
              <a:endParaRPr lang="zh-CN" altLang="en-US" sz="1800">
                <a:solidFill>
                  <a:srgbClr val="FFFFFF"/>
                </a:solidFill>
                <a:latin typeface="微软雅黑" pitchFamily="34" charset="-122"/>
                <a:ea typeface="微软雅黑" pitchFamily="34" charset="-122"/>
              </a:endParaRPr>
            </a:p>
          </p:txBody>
        </p:sp>
      </p:grpSp>
      <p:grpSp>
        <p:nvGrpSpPr>
          <p:cNvPr id="17412" name="组合 21"/>
          <p:cNvGrpSpPr>
            <a:grpSpLocks/>
          </p:cNvGrpSpPr>
          <p:nvPr/>
        </p:nvGrpSpPr>
        <p:grpSpPr bwMode="auto">
          <a:xfrm>
            <a:off x="3846513" y="2433638"/>
            <a:ext cx="1406525" cy="1865312"/>
            <a:chOff x="5739366" y="2552263"/>
            <a:chExt cx="1407165" cy="1866478"/>
          </a:xfrm>
        </p:grpSpPr>
        <p:sp>
          <p:nvSpPr>
            <p:cNvPr id="23" name="AutoShape 15"/>
            <p:cNvSpPr>
              <a:spLocks noChangeArrowheads="1"/>
            </p:cNvSpPr>
            <p:nvPr/>
          </p:nvSpPr>
          <p:spPr bwMode="auto">
            <a:xfrm>
              <a:off x="6277773" y="4088335"/>
              <a:ext cx="400232" cy="330406"/>
            </a:xfrm>
            <a:prstGeom prst="upArrow">
              <a:avLst>
                <a:gd name="adj1" fmla="val 52833"/>
                <a:gd name="adj2" fmla="val 45940"/>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extLst/>
          </p:spPr>
          <p:txBody>
            <a:bodyPr anchor="ctr"/>
            <a:lstStyle/>
            <a:p>
              <a:pPr>
                <a:lnSpc>
                  <a:spcPct val="120000"/>
                </a:lnSpc>
                <a:spcBef>
                  <a:spcPct val="0"/>
                </a:spcBef>
                <a:defRPr/>
              </a:pPr>
              <a:endParaRPr lang="zh-CN" altLang="en-US" sz="1800" b="1" kern="0">
                <a:solidFill>
                  <a:sysClr val="window" lastClr="FFFFFF"/>
                </a:solidFill>
                <a:latin typeface="微软雅黑" pitchFamily="34" charset="-122"/>
                <a:ea typeface="微软雅黑" pitchFamily="34" charset="-122"/>
              </a:endParaRPr>
            </a:p>
          </p:txBody>
        </p:sp>
        <p:sp>
          <p:nvSpPr>
            <p:cNvPr id="24" name="Oval 7"/>
            <p:cNvSpPr>
              <a:spLocks noChangeArrowheads="1"/>
            </p:cNvSpPr>
            <p:nvPr/>
          </p:nvSpPr>
          <p:spPr bwMode="gray">
            <a:xfrm>
              <a:off x="5739366" y="2552263"/>
              <a:ext cx="1407165" cy="1367691"/>
            </a:xfrm>
            <a:prstGeom prst="ellipse">
              <a:avLst/>
            </a:prstGeom>
            <a:gradFill>
              <a:gsLst>
                <a:gs pos="0">
                  <a:srgbClr val="6DAA2D">
                    <a:lumMod val="60000"/>
                    <a:lumOff val="40000"/>
                  </a:srgbClr>
                </a:gs>
                <a:gs pos="100000">
                  <a:srgbClr val="6DAA2D"/>
                </a:gs>
              </a:gsLst>
              <a:lin ang="5400000" scaled="0"/>
            </a:gradFill>
            <a:ln w="9525" cap="rnd">
              <a:solidFill>
                <a:srgbClr val="6DAA2D">
                  <a:lumMod val="40000"/>
                  <a:lumOff val="60000"/>
                </a:srgbClr>
              </a:solidFill>
              <a:prstDash val="solid"/>
              <a:round/>
              <a:headEnd/>
              <a:tailEnd/>
            </a:ln>
            <a:extLst/>
          </p:spPr>
          <p:txBody>
            <a:bodyPr wrap="none" anchor="ctr"/>
            <a:lstStyle/>
            <a:p>
              <a:pPr fontAlgn="auto">
                <a:spcBef>
                  <a:spcPts val="0"/>
                </a:spcBef>
                <a:spcAft>
                  <a:spcPts val="0"/>
                </a:spcAft>
                <a:defRPr/>
              </a:pPr>
              <a:endParaRPr lang="zh-CN" altLang="en-US" sz="1800" kern="0">
                <a:solidFill>
                  <a:sysClr val="windowText" lastClr="000000"/>
                </a:solidFill>
                <a:latin typeface="微软雅黑" pitchFamily="34" charset="-122"/>
                <a:ea typeface="微软雅黑" pitchFamily="34" charset="-122"/>
              </a:endParaRPr>
            </a:p>
          </p:txBody>
        </p:sp>
        <p:sp>
          <p:nvSpPr>
            <p:cNvPr id="17440" name="TextBox 24"/>
            <p:cNvSpPr txBox="1">
              <a:spLocks noChangeArrowheads="1"/>
            </p:cNvSpPr>
            <p:nvPr/>
          </p:nvSpPr>
          <p:spPr bwMode="auto">
            <a:xfrm>
              <a:off x="5888156" y="3057671"/>
              <a:ext cx="1127965" cy="35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20000"/>
                </a:lnSpc>
              </a:pPr>
              <a:r>
                <a:rPr lang="zh-CN" altLang="en-US" sz="1800" b="1">
                  <a:solidFill>
                    <a:schemeClr val="accent2"/>
                  </a:solidFill>
                  <a:latin typeface="楷体_GB2312" pitchFamily="49" charset="-122"/>
                  <a:ea typeface="楷体_GB2312" pitchFamily="49" charset="-122"/>
                </a:rPr>
                <a:t>电子商务</a:t>
              </a:r>
              <a:endParaRPr lang="zh-CN" altLang="en-US" sz="1800">
                <a:solidFill>
                  <a:srgbClr val="FFFFFF"/>
                </a:solidFill>
                <a:latin typeface="微软雅黑" pitchFamily="34" charset="-122"/>
                <a:ea typeface="微软雅黑" pitchFamily="34" charset="-122"/>
              </a:endParaRPr>
            </a:p>
          </p:txBody>
        </p:sp>
      </p:grpSp>
      <p:grpSp>
        <p:nvGrpSpPr>
          <p:cNvPr id="17413" name="组合 25"/>
          <p:cNvGrpSpPr>
            <a:grpSpLocks/>
          </p:cNvGrpSpPr>
          <p:nvPr/>
        </p:nvGrpSpPr>
        <p:grpSpPr bwMode="auto">
          <a:xfrm>
            <a:off x="2405063" y="2773363"/>
            <a:ext cx="1466850" cy="1743075"/>
            <a:chOff x="4297836" y="3023731"/>
            <a:chExt cx="1467112" cy="1743074"/>
          </a:xfrm>
        </p:grpSpPr>
        <p:sp>
          <p:nvSpPr>
            <p:cNvPr id="27" name="AutoShape 15"/>
            <p:cNvSpPr>
              <a:spLocks noChangeArrowheads="1"/>
            </p:cNvSpPr>
            <p:nvPr/>
          </p:nvSpPr>
          <p:spPr bwMode="auto">
            <a:xfrm rot="19800000">
              <a:off x="5364827" y="4436605"/>
              <a:ext cx="400121" cy="330200"/>
            </a:xfrm>
            <a:prstGeom prst="upArrow">
              <a:avLst>
                <a:gd name="adj1" fmla="val 52833"/>
                <a:gd name="adj2" fmla="val 45940"/>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extLst/>
          </p:spPr>
          <p:txBody>
            <a:bodyPr anchor="ctr"/>
            <a:lstStyle/>
            <a:p>
              <a:pPr>
                <a:lnSpc>
                  <a:spcPct val="120000"/>
                </a:lnSpc>
                <a:spcBef>
                  <a:spcPct val="0"/>
                </a:spcBef>
                <a:defRPr/>
              </a:pPr>
              <a:endParaRPr lang="zh-CN" altLang="en-US" sz="1800" b="1" kern="0">
                <a:solidFill>
                  <a:sysClr val="window" lastClr="FFFFFF"/>
                </a:solidFill>
                <a:latin typeface="微软雅黑" pitchFamily="34" charset="-122"/>
                <a:ea typeface="微软雅黑" pitchFamily="34" charset="-122"/>
              </a:endParaRPr>
            </a:p>
          </p:txBody>
        </p:sp>
        <p:grpSp>
          <p:nvGrpSpPr>
            <p:cNvPr id="17435" name="组合 33"/>
            <p:cNvGrpSpPr>
              <a:grpSpLocks/>
            </p:cNvGrpSpPr>
            <p:nvPr/>
          </p:nvGrpSpPr>
          <p:grpSpPr bwMode="auto">
            <a:xfrm>
              <a:off x="4297836" y="3023731"/>
              <a:ext cx="1407165" cy="1367161"/>
              <a:chOff x="4297836" y="3023731"/>
              <a:chExt cx="1407165" cy="1367161"/>
            </a:xfrm>
          </p:grpSpPr>
          <p:sp>
            <p:nvSpPr>
              <p:cNvPr id="29" name="Oval 7"/>
              <p:cNvSpPr>
                <a:spLocks noChangeArrowheads="1"/>
              </p:cNvSpPr>
              <p:nvPr/>
            </p:nvSpPr>
            <p:spPr bwMode="gray">
              <a:xfrm>
                <a:off x="4297836" y="3023731"/>
                <a:ext cx="1406776" cy="1366836"/>
              </a:xfrm>
              <a:prstGeom prst="ellipse">
                <a:avLst/>
              </a:prstGeom>
              <a:gradFill>
                <a:gsLst>
                  <a:gs pos="0">
                    <a:srgbClr val="6DAA2D">
                      <a:lumMod val="60000"/>
                      <a:lumOff val="40000"/>
                    </a:srgbClr>
                  </a:gs>
                  <a:gs pos="100000">
                    <a:srgbClr val="6DAA2D"/>
                  </a:gs>
                </a:gsLst>
                <a:lin ang="5400000" scaled="0"/>
              </a:gradFill>
              <a:ln w="9525" cap="rnd">
                <a:solidFill>
                  <a:srgbClr val="6DAA2D">
                    <a:lumMod val="40000"/>
                    <a:lumOff val="60000"/>
                  </a:srgbClr>
                </a:solidFill>
                <a:prstDash val="solid"/>
                <a:round/>
                <a:headEnd/>
                <a:tailEnd/>
              </a:ln>
              <a:extLst/>
            </p:spPr>
            <p:txBody>
              <a:bodyPr wrap="none" anchor="ctr"/>
              <a:lstStyle/>
              <a:p>
                <a:pPr fontAlgn="auto">
                  <a:spcBef>
                    <a:spcPts val="0"/>
                  </a:spcBef>
                  <a:spcAft>
                    <a:spcPts val="0"/>
                  </a:spcAft>
                  <a:defRPr/>
                </a:pPr>
                <a:endParaRPr lang="zh-CN" altLang="en-US" sz="1800" kern="0">
                  <a:solidFill>
                    <a:sysClr val="windowText" lastClr="000000"/>
                  </a:solidFill>
                  <a:latin typeface="微软雅黑" pitchFamily="34" charset="-122"/>
                  <a:ea typeface="微软雅黑" pitchFamily="34" charset="-122"/>
                </a:endParaRPr>
              </a:p>
            </p:txBody>
          </p:sp>
          <p:sp>
            <p:nvSpPr>
              <p:cNvPr id="17437" name="TextBox 29"/>
              <p:cNvSpPr txBox="1">
                <a:spLocks noChangeArrowheads="1"/>
              </p:cNvSpPr>
              <p:nvPr/>
            </p:nvSpPr>
            <p:spPr bwMode="auto">
              <a:xfrm>
                <a:off x="4446626" y="3478536"/>
                <a:ext cx="1127965" cy="45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20000"/>
                  </a:lnSpc>
                </a:pPr>
                <a:r>
                  <a:rPr lang="zh-CN" altLang="en-US" sz="1800" b="1">
                    <a:solidFill>
                      <a:schemeClr val="accent2"/>
                    </a:solidFill>
                    <a:latin typeface="楷体_GB2312" pitchFamily="49" charset="-122"/>
                    <a:ea typeface="楷体_GB2312" pitchFamily="49" charset="-122"/>
                  </a:rPr>
                  <a:t>物流管理</a:t>
                </a:r>
                <a:endParaRPr lang="zh-CN" altLang="en-US" sz="1800">
                  <a:solidFill>
                    <a:srgbClr val="FFFFFF"/>
                  </a:solidFill>
                  <a:latin typeface="微软雅黑" pitchFamily="34" charset="-122"/>
                  <a:ea typeface="微软雅黑" pitchFamily="34" charset="-122"/>
                </a:endParaRPr>
              </a:p>
            </p:txBody>
          </p:sp>
        </p:grpSp>
      </p:grpSp>
      <p:grpSp>
        <p:nvGrpSpPr>
          <p:cNvPr id="17414" name="组合 30"/>
          <p:cNvGrpSpPr>
            <a:grpSpLocks/>
          </p:cNvGrpSpPr>
          <p:nvPr/>
        </p:nvGrpSpPr>
        <p:grpSpPr bwMode="auto">
          <a:xfrm>
            <a:off x="1443038" y="3895725"/>
            <a:ext cx="1743075" cy="1366838"/>
            <a:chOff x="3332423" y="4182183"/>
            <a:chExt cx="1741948" cy="1367161"/>
          </a:xfrm>
        </p:grpSpPr>
        <p:sp>
          <p:nvSpPr>
            <p:cNvPr id="32" name="AutoShape 15"/>
            <p:cNvSpPr>
              <a:spLocks noChangeArrowheads="1"/>
            </p:cNvSpPr>
            <p:nvPr/>
          </p:nvSpPr>
          <p:spPr bwMode="auto">
            <a:xfrm rot="18000000">
              <a:off x="4710100" y="5116794"/>
              <a:ext cx="398556" cy="329987"/>
            </a:xfrm>
            <a:prstGeom prst="upArrow">
              <a:avLst>
                <a:gd name="adj1" fmla="val 52833"/>
                <a:gd name="adj2" fmla="val 45940"/>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extLst/>
          </p:spPr>
          <p:txBody>
            <a:bodyPr anchor="ctr"/>
            <a:lstStyle/>
            <a:p>
              <a:pPr>
                <a:lnSpc>
                  <a:spcPct val="120000"/>
                </a:lnSpc>
                <a:spcBef>
                  <a:spcPct val="0"/>
                </a:spcBef>
                <a:defRPr/>
              </a:pPr>
              <a:endParaRPr lang="zh-CN" altLang="en-US" sz="1800" b="1" kern="0">
                <a:solidFill>
                  <a:sysClr val="window" lastClr="FFFFFF"/>
                </a:solidFill>
                <a:latin typeface="微软雅黑" pitchFamily="34" charset="-122"/>
                <a:ea typeface="微软雅黑" pitchFamily="34" charset="-122"/>
              </a:endParaRPr>
            </a:p>
          </p:txBody>
        </p:sp>
        <p:grpSp>
          <p:nvGrpSpPr>
            <p:cNvPr id="17431" name="组合 32"/>
            <p:cNvGrpSpPr>
              <a:grpSpLocks/>
            </p:cNvGrpSpPr>
            <p:nvPr/>
          </p:nvGrpSpPr>
          <p:grpSpPr bwMode="auto">
            <a:xfrm>
              <a:off x="3332423" y="4182183"/>
              <a:ext cx="1407165" cy="1367161"/>
              <a:chOff x="3332423" y="4182183"/>
              <a:chExt cx="1407165" cy="1367161"/>
            </a:xfrm>
          </p:grpSpPr>
          <p:sp>
            <p:nvSpPr>
              <p:cNvPr id="34" name="Oval 7"/>
              <p:cNvSpPr>
                <a:spLocks noChangeArrowheads="1"/>
              </p:cNvSpPr>
              <p:nvPr/>
            </p:nvSpPr>
            <p:spPr bwMode="gray">
              <a:xfrm>
                <a:off x="3332423" y="4182183"/>
                <a:ext cx="1407202" cy="1367161"/>
              </a:xfrm>
              <a:prstGeom prst="ellipse">
                <a:avLst/>
              </a:prstGeom>
              <a:gradFill>
                <a:gsLst>
                  <a:gs pos="0">
                    <a:srgbClr val="6DAA2D">
                      <a:lumMod val="60000"/>
                      <a:lumOff val="40000"/>
                    </a:srgbClr>
                  </a:gs>
                  <a:gs pos="100000">
                    <a:srgbClr val="6DAA2D"/>
                  </a:gs>
                </a:gsLst>
                <a:lin ang="5400000" scaled="0"/>
              </a:gradFill>
              <a:ln w="9525" cap="rnd">
                <a:solidFill>
                  <a:srgbClr val="6DAA2D">
                    <a:lumMod val="40000"/>
                    <a:lumOff val="60000"/>
                  </a:srgbClr>
                </a:solidFill>
                <a:prstDash val="solid"/>
                <a:round/>
                <a:headEnd/>
                <a:tailEnd/>
              </a:ln>
              <a:extLst/>
            </p:spPr>
            <p:txBody>
              <a:bodyPr wrap="none" anchor="ctr"/>
              <a:lstStyle/>
              <a:p>
                <a:pPr fontAlgn="auto">
                  <a:spcBef>
                    <a:spcPts val="0"/>
                  </a:spcBef>
                  <a:spcAft>
                    <a:spcPts val="0"/>
                  </a:spcAft>
                  <a:defRPr/>
                </a:pPr>
                <a:endParaRPr lang="zh-CN" altLang="en-US" sz="1800" kern="0">
                  <a:solidFill>
                    <a:sysClr val="windowText" lastClr="000000"/>
                  </a:solidFill>
                  <a:latin typeface="微软雅黑" pitchFamily="34" charset="-122"/>
                  <a:ea typeface="微软雅黑" pitchFamily="34" charset="-122"/>
                </a:endParaRPr>
              </a:p>
            </p:txBody>
          </p:sp>
          <p:sp>
            <p:nvSpPr>
              <p:cNvPr id="17433" name="TextBox 34"/>
              <p:cNvSpPr txBox="1">
                <a:spLocks noChangeArrowheads="1"/>
              </p:cNvSpPr>
              <p:nvPr/>
            </p:nvSpPr>
            <p:spPr bwMode="auto">
              <a:xfrm>
                <a:off x="3481213" y="4704275"/>
                <a:ext cx="1127965" cy="32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20000"/>
                  </a:lnSpc>
                </a:pPr>
                <a:r>
                  <a:rPr lang="zh-CN" altLang="en-US" sz="1800" b="1">
                    <a:solidFill>
                      <a:schemeClr val="accent2"/>
                    </a:solidFill>
                    <a:latin typeface="楷体_GB2312" pitchFamily="49" charset="-122"/>
                    <a:ea typeface="楷体_GB2312" pitchFamily="49" charset="-122"/>
                  </a:rPr>
                  <a:t>国际经济与贸易</a:t>
                </a:r>
                <a:endParaRPr lang="zh-CN" altLang="en-US" sz="1800">
                  <a:solidFill>
                    <a:srgbClr val="FFFFFF"/>
                  </a:solidFill>
                  <a:latin typeface="微软雅黑" pitchFamily="34" charset="-122"/>
                  <a:ea typeface="微软雅黑" pitchFamily="34" charset="-122"/>
                </a:endParaRPr>
              </a:p>
            </p:txBody>
          </p:sp>
        </p:grpSp>
      </p:grpSp>
      <p:grpSp>
        <p:nvGrpSpPr>
          <p:cNvPr id="17415" name="组合 35"/>
          <p:cNvGrpSpPr>
            <a:grpSpLocks/>
          </p:cNvGrpSpPr>
          <p:nvPr/>
        </p:nvGrpSpPr>
        <p:grpSpPr bwMode="auto">
          <a:xfrm>
            <a:off x="6130925" y="5310188"/>
            <a:ext cx="1744663" cy="1366837"/>
            <a:chOff x="7809590" y="4182183"/>
            <a:chExt cx="1744381" cy="1367161"/>
          </a:xfrm>
        </p:grpSpPr>
        <p:sp>
          <p:nvSpPr>
            <p:cNvPr id="37" name="AutoShape 15"/>
            <p:cNvSpPr>
              <a:spLocks noChangeArrowheads="1"/>
            </p:cNvSpPr>
            <p:nvPr/>
          </p:nvSpPr>
          <p:spPr bwMode="auto">
            <a:xfrm rot="6914333">
              <a:off x="7774591" y="4552224"/>
              <a:ext cx="400145" cy="330147"/>
            </a:xfrm>
            <a:prstGeom prst="upArrow">
              <a:avLst>
                <a:gd name="adj1" fmla="val 52833"/>
                <a:gd name="adj2" fmla="val 45940"/>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extLst/>
          </p:spPr>
          <p:txBody>
            <a:bodyPr anchor="ctr"/>
            <a:lstStyle/>
            <a:p>
              <a:pPr>
                <a:lnSpc>
                  <a:spcPct val="120000"/>
                </a:lnSpc>
                <a:spcBef>
                  <a:spcPct val="0"/>
                </a:spcBef>
                <a:defRPr/>
              </a:pPr>
              <a:endParaRPr lang="zh-CN" altLang="en-US" sz="1800" b="1" kern="0">
                <a:solidFill>
                  <a:sysClr val="window" lastClr="FFFFFF"/>
                </a:solidFill>
                <a:latin typeface="微软雅黑" pitchFamily="34" charset="-122"/>
                <a:ea typeface="微软雅黑" pitchFamily="34" charset="-122"/>
              </a:endParaRPr>
            </a:p>
          </p:txBody>
        </p:sp>
        <p:sp>
          <p:nvSpPr>
            <p:cNvPr id="38" name="Oval 7"/>
            <p:cNvSpPr>
              <a:spLocks noChangeArrowheads="1"/>
            </p:cNvSpPr>
            <p:nvPr/>
          </p:nvSpPr>
          <p:spPr bwMode="gray">
            <a:xfrm>
              <a:off x="8146086" y="4182183"/>
              <a:ext cx="1407885" cy="1367161"/>
            </a:xfrm>
            <a:prstGeom prst="ellipse">
              <a:avLst/>
            </a:prstGeom>
            <a:gradFill>
              <a:gsLst>
                <a:gs pos="0">
                  <a:srgbClr val="6DAA2D">
                    <a:lumMod val="60000"/>
                    <a:lumOff val="40000"/>
                  </a:srgbClr>
                </a:gs>
                <a:gs pos="100000">
                  <a:srgbClr val="6DAA2D"/>
                </a:gs>
              </a:gsLst>
              <a:lin ang="5400000" scaled="0"/>
            </a:gradFill>
            <a:ln w="9525" cap="rnd">
              <a:solidFill>
                <a:srgbClr val="6DAA2D">
                  <a:lumMod val="40000"/>
                  <a:lumOff val="60000"/>
                </a:srgbClr>
              </a:solidFill>
              <a:prstDash val="solid"/>
              <a:round/>
              <a:headEnd/>
              <a:tailEnd/>
            </a:ln>
            <a:extLst/>
          </p:spPr>
          <p:txBody>
            <a:bodyPr wrap="none" anchor="ctr"/>
            <a:lstStyle/>
            <a:p>
              <a:pPr fontAlgn="auto">
                <a:spcBef>
                  <a:spcPts val="0"/>
                </a:spcBef>
                <a:spcAft>
                  <a:spcPts val="0"/>
                </a:spcAft>
                <a:defRPr/>
              </a:pPr>
              <a:endParaRPr lang="zh-CN" altLang="en-US" sz="1800" kern="0">
                <a:solidFill>
                  <a:sysClr val="windowText" lastClr="000000"/>
                </a:solidFill>
                <a:latin typeface="微软雅黑" pitchFamily="34" charset="-122"/>
                <a:ea typeface="微软雅黑" pitchFamily="34" charset="-122"/>
              </a:endParaRPr>
            </a:p>
          </p:txBody>
        </p:sp>
        <p:sp>
          <p:nvSpPr>
            <p:cNvPr id="17429" name="TextBox 38"/>
            <p:cNvSpPr txBox="1">
              <a:spLocks noChangeArrowheads="1"/>
            </p:cNvSpPr>
            <p:nvPr/>
          </p:nvSpPr>
          <p:spPr bwMode="auto">
            <a:xfrm>
              <a:off x="8295596" y="4687591"/>
              <a:ext cx="1127965" cy="35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20000"/>
                </a:lnSpc>
              </a:pPr>
              <a:r>
                <a:rPr lang="zh-CN" altLang="en-US" sz="1800" b="1">
                  <a:solidFill>
                    <a:schemeClr val="accent2"/>
                  </a:solidFill>
                  <a:latin typeface="楷体_GB2312" pitchFamily="49" charset="-122"/>
                  <a:ea typeface="楷体_GB2312" pitchFamily="49" charset="-122"/>
                </a:rPr>
                <a:t>会计和财务管理</a:t>
              </a:r>
              <a:endParaRPr lang="zh-CN" altLang="en-US" sz="1800">
                <a:solidFill>
                  <a:srgbClr val="FFFFFF"/>
                </a:solidFill>
                <a:latin typeface="微软雅黑" pitchFamily="34" charset="-122"/>
                <a:ea typeface="微软雅黑" pitchFamily="34" charset="-122"/>
              </a:endParaRPr>
            </a:p>
          </p:txBody>
        </p:sp>
      </p:grpSp>
      <p:grpSp>
        <p:nvGrpSpPr>
          <p:cNvPr id="17416" name="组合 39"/>
          <p:cNvGrpSpPr>
            <a:grpSpLocks/>
          </p:cNvGrpSpPr>
          <p:nvPr/>
        </p:nvGrpSpPr>
        <p:grpSpPr bwMode="auto">
          <a:xfrm>
            <a:off x="1312863" y="5322888"/>
            <a:ext cx="1785937" cy="1368425"/>
            <a:chOff x="3332423" y="4182183"/>
            <a:chExt cx="1785548" cy="1367161"/>
          </a:xfrm>
        </p:grpSpPr>
        <p:sp>
          <p:nvSpPr>
            <p:cNvPr id="41" name="AutoShape 15"/>
            <p:cNvSpPr>
              <a:spLocks noChangeArrowheads="1"/>
            </p:cNvSpPr>
            <p:nvPr/>
          </p:nvSpPr>
          <p:spPr bwMode="auto">
            <a:xfrm rot="14635801">
              <a:off x="4753067" y="4554784"/>
              <a:ext cx="399680" cy="330128"/>
            </a:xfrm>
            <a:prstGeom prst="upArrow">
              <a:avLst>
                <a:gd name="adj1" fmla="val 52833"/>
                <a:gd name="adj2" fmla="val 45940"/>
              </a:avLst>
            </a:prstGeom>
            <a:gradFill>
              <a:gsLst>
                <a:gs pos="33000">
                  <a:srgbClr val="6DAA2D">
                    <a:lumMod val="20000"/>
                    <a:lumOff val="80000"/>
                  </a:srgbClr>
                </a:gs>
                <a:gs pos="100000">
                  <a:srgbClr val="6DAA2D">
                    <a:lumMod val="60000"/>
                    <a:lumOff val="40000"/>
                  </a:srgbClr>
                </a:gs>
              </a:gsLst>
              <a:lin ang="5400000" scaled="0"/>
            </a:gradFill>
            <a:ln w="3175" cap="flat" cmpd="sng" algn="ctr">
              <a:solidFill>
                <a:srgbClr val="D7D7D7"/>
              </a:solidFill>
              <a:prstDash val="solid"/>
            </a:ln>
            <a:effectLst/>
            <a:extLst/>
          </p:spPr>
          <p:txBody>
            <a:bodyPr anchor="ctr"/>
            <a:lstStyle/>
            <a:p>
              <a:pPr>
                <a:lnSpc>
                  <a:spcPct val="120000"/>
                </a:lnSpc>
                <a:spcBef>
                  <a:spcPct val="0"/>
                </a:spcBef>
                <a:defRPr/>
              </a:pPr>
              <a:endParaRPr lang="zh-CN" altLang="en-US" sz="1800" b="1" kern="0">
                <a:solidFill>
                  <a:sysClr val="window" lastClr="FFFFFF"/>
                </a:solidFill>
                <a:latin typeface="微软雅黑" pitchFamily="34" charset="-122"/>
                <a:ea typeface="微软雅黑" pitchFamily="34" charset="-122"/>
              </a:endParaRPr>
            </a:p>
          </p:txBody>
        </p:sp>
        <p:grpSp>
          <p:nvGrpSpPr>
            <p:cNvPr id="17424" name="组合 32"/>
            <p:cNvGrpSpPr>
              <a:grpSpLocks/>
            </p:cNvGrpSpPr>
            <p:nvPr/>
          </p:nvGrpSpPr>
          <p:grpSpPr bwMode="auto">
            <a:xfrm>
              <a:off x="3332423" y="4182183"/>
              <a:ext cx="1407165" cy="1367161"/>
              <a:chOff x="3332423" y="4182183"/>
              <a:chExt cx="1407165" cy="1367161"/>
            </a:xfrm>
          </p:grpSpPr>
          <p:sp>
            <p:nvSpPr>
              <p:cNvPr id="43" name="Oval 7"/>
              <p:cNvSpPr>
                <a:spLocks noChangeArrowheads="1"/>
              </p:cNvSpPr>
              <p:nvPr/>
            </p:nvSpPr>
            <p:spPr bwMode="gray">
              <a:xfrm>
                <a:off x="3332423" y="4182183"/>
                <a:ext cx="1407805" cy="1367161"/>
              </a:xfrm>
              <a:prstGeom prst="ellipse">
                <a:avLst/>
              </a:prstGeom>
              <a:gradFill>
                <a:gsLst>
                  <a:gs pos="0">
                    <a:srgbClr val="6DAA2D">
                      <a:lumMod val="60000"/>
                      <a:lumOff val="40000"/>
                    </a:srgbClr>
                  </a:gs>
                  <a:gs pos="100000">
                    <a:srgbClr val="6DAA2D"/>
                  </a:gs>
                </a:gsLst>
                <a:lin ang="5400000" scaled="0"/>
              </a:gradFill>
              <a:ln w="9525" cap="rnd">
                <a:solidFill>
                  <a:srgbClr val="6DAA2D">
                    <a:lumMod val="40000"/>
                    <a:lumOff val="60000"/>
                  </a:srgbClr>
                </a:solidFill>
                <a:prstDash val="solid"/>
                <a:round/>
                <a:headEnd/>
                <a:tailEnd/>
              </a:ln>
              <a:extLst/>
            </p:spPr>
            <p:txBody>
              <a:bodyPr wrap="none" anchor="ctr"/>
              <a:lstStyle/>
              <a:p>
                <a:pPr fontAlgn="auto">
                  <a:spcBef>
                    <a:spcPts val="0"/>
                  </a:spcBef>
                  <a:spcAft>
                    <a:spcPts val="0"/>
                  </a:spcAft>
                  <a:defRPr/>
                </a:pPr>
                <a:endParaRPr lang="zh-CN" altLang="en-US" sz="1800" kern="0">
                  <a:solidFill>
                    <a:sysClr val="windowText" lastClr="000000"/>
                  </a:solidFill>
                  <a:latin typeface="微软雅黑" pitchFamily="34" charset="-122"/>
                  <a:ea typeface="微软雅黑" pitchFamily="34" charset="-122"/>
                </a:endParaRPr>
              </a:p>
            </p:txBody>
          </p:sp>
          <p:sp>
            <p:nvSpPr>
              <p:cNvPr id="17426" name="TextBox 43"/>
              <p:cNvSpPr txBox="1">
                <a:spLocks noChangeArrowheads="1"/>
              </p:cNvSpPr>
              <p:nvPr/>
            </p:nvSpPr>
            <p:spPr bwMode="auto">
              <a:xfrm>
                <a:off x="3481213" y="4704275"/>
                <a:ext cx="1127965" cy="32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20000"/>
                  </a:lnSpc>
                </a:pPr>
                <a:r>
                  <a:rPr lang="zh-CN" altLang="en-US" sz="1800" b="1">
                    <a:solidFill>
                      <a:schemeClr val="accent2"/>
                    </a:solidFill>
                    <a:latin typeface="楷体_GB2312" pitchFamily="49" charset="-122"/>
                    <a:ea typeface="楷体_GB2312" pitchFamily="49" charset="-122"/>
                  </a:rPr>
                  <a:t>报关与国际货运代理</a:t>
                </a:r>
                <a:endParaRPr lang="zh-CN" altLang="en-US" sz="1800">
                  <a:solidFill>
                    <a:srgbClr val="FFFFFF"/>
                  </a:solidFill>
                  <a:latin typeface="微软雅黑" pitchFamily="34" charset="-122"/>
                  <a:ea typeface="微软雅黑" pitchFamily="34" charset="-122"/>
                </a:endParaRPr>
              </a:p>
            </p:txBody>
          </p:sp>
        </p:grpSp>
      </p:grpSp>
      <p:sp>
        <p:nvSpPr>
          <p:cNvPr id="17417" name="圆角矩形 4"/>
          <p:cNvSpPr>
            <a:spLocks noChangeArrowheads="1"/>
          </p:cNvSpPr>
          <p:nvPr/>
        </p:nvSpPr>
        <p:spPr bwMode="auto">
          <a:xfrm>
            <a:off x="3032125" y="4587875"/>
            <a:ext cx="3078163" cy="1957388"/>
          </a:xfrm>
          <a:prstGeom prst="roundRect">
            <a:avLst>
              <a:gd name="adj" fmla="val 12852"/>
            </a:avLst>
          </a:prstGeom>
          <a:noFill/>
          <a:ln w="76200">
            <a:solidFill>
              <a:srgbClr val="FFA902"/>
            </a:solidFill>
            <a:round/>
            <a:headEnd/>
            <a:tailEnd/>
          </a:ln>
          <a:extLst>
            <a:ext uri="{909E8E84-426E-40DD-AFC4-6F175D3DCCD1}">
              <a14:hiddenFill xmlns:a14="http://schemas.microsoft.com/office/drawing/2010/main">
                <a:solidFill>
                  <a:srgbClr val="FFFFFF"/>
                </a:solidFill>
              </a14:hiddenFill>
            </a:ext>
          </a:extLst>
        </p:spPr>
        <p:txBody>
          <a:bodyPr anchor="ctr"/>
          <a:lstStyle/>
          <a:p>
            <a:r>
              <a:rPr lang="zh-CN" altLang="en-US" sz="1800" b="1">
                <a:solidFill>
                  <a:schemeClr val="accent2"/>
                </a:solidFill>
                <a:latin typeface="楷体_GB2312" pitchFamily="49" charset="-122"/>
                <a:ea typeface="楷体_GB2312" pitchFamily="49" charset="-122"/>
              </a:rPr>
              <a:t>报关员、单证员、助理物流师、助理电子商务师、助理连锁经营管理师、营销师、会计从业资格证等十多种相关的职业资格认证标准</a:t>
            </a:r>
            <a:endParaRPr lang="zh-CN" altLang="en-US" sz="1800" b="1">
              <a:latin typeface="华文宋体" pitchFamily="2" charset="-122"/>
              <a:ea typeface="华文宋体" pitchFamily="2" charset="-122"/>
            </a:endParaRPr>
          </a:p>
        </p:txBody>
      </p:sp>
      <p:grpSp>
        <p:nvGrpSpPr>
          <p:cNvPr id="17418" name="Group 209"/>
          <p:cNvGrpSpPr>
            <a:grpSpLocks/>
          </p:cNvGrpSpPr>
          <p:nvPr/>
        </p:nvGrpSpPr>
        <p:grpSpPr bwMode="auto">
          <a:xfrm>
            <a:off x="222250" y="779463"/>
            <a:ext cx="4546600" cy="719137"/>
            <a:chOff x="140" y="491"/>
            <a:chExt cx="2864" cy="453"/>
          </a:xfrm>
        </p:grpSpPr>
        <p:sp>
          <p:nvSpPr>
            <p:cNvPr id="17420"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17421"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22"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
        <p:nvSpPr>
          <p:cNvPr id="51" name="Rectangle 213"/>
          <p:cNvSpPr>
            <a:spLocks noChangeArrowheads="1"/>
          </p:cNvSpPr>
          <p:nvPr/>
        </p:nvSpPr>
        <p:spPr bwMode="auto">
          <a:xfrm>
            <a:off x="471488" y="1673225"/>
            <a:ext cx="5827712"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二</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推进“四个嵌入”，细化专业文化建设框架</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3" name="Rectangle 19"/>
          <p:cNvSpPr>
            <a:spLocks noChangeArrowheads="1"/>
          </p:cNvSpPr>
          <p:nvPr/>
        </p:nvSpPr>
        <p:spPr bwMode="auto">
          <a:xfrm>
            <a:off x="377825" y="2351088"/>
            <a:ext cx="8331200" cy="944562"/>
          </a:xfrm>
          <a:prstGeom prst="rect">
            <a:avLst/>
          </a:prstGeom>
          <a:noFill/>
          <a:ln w="9525">
            <a:noFill/>
            <a:miter lim="800000"/>
            <a:headEnd/>
            <a:tailEnd/>
          </a:ln>
          <a:effectLst/>
        </p:spPr>
        <p:txBody>
          <a:bodyPr anchor="ctr">
            <a:spAutoFit/>
          </a:bodyPr>
          <a:lstStyle/>
          <a:p>
            <a:pPr algn="l">
              <a:spcBef>
                <a:spcPct val="0"/>
              </a:spcBef>
            </a:pPr>
            <a:r>
              <a:rPr lang="zh-CN" altLang="en-US" b="1">
                <a:effectLst>
                  <a:outerShdw blurRad="38100" dist="38100" dir="2700000" algn="tl">
                    <a:srgbClr val="C0C0C0"/>
                  </a:outerShdw>
                </a:effectLst>
              </a:rPr>
              <a:t>实训基地文化建设</a:t>
            </a:r>
            <a:endParaRPr lang="zh-CN" altLang="en-US" sz="2400">
              <a:solidFill>
                <a:srgbClr val="660066"/>
              </a:solidFill>
              <a:effectLst>
                <a:outerShdw blurRad="38100" dist="38100" dir="2700000" algn="tl">
                  <a:srgbClr val="C0C0C0"/>
                </a:outerShdw>
              </a:effectLst>
              <a:latin typeface="Arial" pitchFamily="34" charset="0"/>
              <a:ea typeface="宋体" pitchFamily="2" charset="-122"/>
            </a:endParaRPr>
          </a:p>
          <a:p>
            <a:pPr algn="l">
              <a:spcBef>
                <a:spcPct val="0"/>
              </a:spcBef>
              <a:buClr>
                <a:schemeClr val="accent2"/>
              </a:buClr>
              <a:buFont typeface="Wingdings" pitchFamily="2" charset="2"/>
              <a:buChar char="n"/>
            </a:pPr>
            <a:r>
              <a:rPr lang="zh-CN" altLang="en-US" sz="2400">
                <a:solidFill>
                  <a:schemeClr val="tx1"/>
                </a:solidFill>
                <a:latin typeface="宋体" pitchFamily="2" charset="-122"/>
                <a:ea typeface="宋体" pitchFamily="2" charset="-122"/>
              </a:rPr>
              <a:t>专业文化对接行业文化过程“以文化人”的最佳体验区</a:t>
            </a:r>
          </a:p>
        </p:txBody>
      </p:sp>
      <p:pic>
        <p:nvPicPr>
          <p:cNvPr id="18435" name="Picture 29" descr="商贸文化体验中心"/>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713" y="3527425"/>
            <a:ext cx="3959225"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28" descr="融入报关行业文化海关申报大厅"/>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75200" y="3541713"/>
            <a:ext cx="3959225"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8437" name="Group 209"/>
          <p:cNvGrpSpPr>
            <a:grpSpLocks/>
          </p:cNvGrpSpPr>
          <p:nvPr/>
        </p:nvGrpSpPr>
        <p:grpSpPr bwMode="auto">
          <a:xfrm>
            <a:off x="222250" y="779463"/>
            <a:ext cx="4546600" cy="719137"/>
            <a:chOff x="140" y="491"/>
            <a:chExt cx="2864" cy="453"/>
          </a:xfrm>
        </p:grpSpPr>
        <p:sp>
          <p:nvSpPr>
            <p:cNvPr id="18439"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18440"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41"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
        <p:nvSpPr>
          <p:cNvPr id="21" name="Rectangle 213"/>
          <p:cNvSpPr>
            <a:spLocks noChangeArrowheads="1"/>
          </p:cNvSpPr>
          <p:nvPr/>
        </p:nvSpPr>
        <p:spPr bwMode="auto">
          <a:xfrm>
            <a:off x="471488" y="1673225"/>
            <a:ext cx="5827712"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二</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推进“四个嵌入”，细化专业文化建设框架</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ChangeArrowheads="1"/>
          </p:cNvSpPr>
          <p:nvPr/>
        </p:nvSpPr>
        <p:spPr bwMode="auto">
          <a:xfrm>
            <a:off x="454025" y="2311400"/>
            <a:ext cx="6875463" cy="944563"/>
          </a:xfrm>
          <a:prstGeom prst="rect">
            <a:avLst/>
          </a:prstGeom>
          <a:noFill/>
          <a:ln w="9525">
            <a:noFill/>
            <a:miter lim="800000"/>
            <a:headEnd/>
            <a:tailEnd/>
          </a:ln>
          <a:effectLst/>
        </p:spPr>
        <p:txBody>
          <a:bodyPr anchor="ctr">
            <a:spAutoFit/>
          </a:bodyPr>
          <a:lstStyle/>
          <a:p>
            <a:pPr algn="l">
              <a:spcBef>
                <a:spcPct val="0"/>
              </a:spcBef>
            </a:pPr>
            <a:r>
              <a:rPr lang="zh-CN" altLang="en-US" b="1">
                <a:effectLst>
                  <a:outerShdw blurRad="38100" dist="38100" dir="2700000" algn="tl">
                    <a:srgbClr val="C0C0C0"/>
                  </a:outerShdw>
                </a:effectLst>
              </a:rPr>
              <a:t>订单培养</a:t>
            </a:r>
            <a:r>
              <a:rPr lang="zh-CN" altLang="en-US"/>
              <a:t> </a:t>
            </a:r>
            <a:endParaRPr lang="zh-CN" altLang="en-US" sz="2400">
              <a:solidFill>
                <a:srgbClr val="660066"/>
              </a:solidFill>
              <a:effectLst>
                <a:outerShdw blurRad="38100" dist="38100" dir="2700000" algn="tl">
                  <a:srgbClr val="C0C0C0"/>
                </a:outerShdw>
              </a:effectLst>
              <a:latin typeface="Arial" pitchFamily="34" charset="0"/>
              <a:ea typeface="宋体" pitchFamily="2" charset="-122"/>
            </a:endParaRPr>
          </a:p>
          <a:p>
            <a:pPr algn="l">
              <a:spcBef>
                <a:spcPct val="0"/>
              </a:spcBef>
              <a:buClr>
                <a:schemeClr val="accent2"/>
              </a:buClr>
              <a:buFont typeface="Wingdings" pitchFamily="2" charset="2"/>
              <a:buChar char="n"/>
            </a:pPr>
            <a:r>
              <a:rPr lang="zh-CN" altLang="en-US" sz="2400">
                <a:solidFill>
                  <a:schemeClr val="tx1"/>
                </a:solidFill>
                <a:latin typeface="宋体" pitchFamily="2" charset="-122"/>
                <a:ea typeface="宋体" pitchFamily="2" charset="-122"/>
              </a:rPr>
              <a:t>行业文化对接专业文化的最佳结合点</a:t>
            </a:r>
            <a:r>
              <a:rPr lang="zh-CN" altLang="en-US" sz="2400"/>
              <a:t> </a:t>
            </a:r>
          </a:p>
        </p:txBody>
      </p:sp>
      <p:pic>
        <p:nvPicPr>
          <p:cNvPr id="19459" name="Picture 9" descr="苏宁阳光服务订单班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288" y="3576638"/>
            <a:ext cx="3960812"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16" descr="2"/>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14888" y="3565525"/>
            <a:ext cx="39608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209"/>
          <p:cNvGrpSpPr>
            <a:grpSpLocks/>
          </p:cNvGrpSpPr>
          <p:nvPr/>
        </p:nvGrpSpPr>
        <p:grpSpPr bwMode="auto">
          <a:xfrm>
            <a:off x="222250" y="779463"/>
            <a:ext cx="4546600" cy="719137"/>
            <a:chOff x="140" y="491"/>
            <a:chExt cx="2864" cy="453"/>
          </a:xfrm>
        </p:grpSpPr>
        <p:sp>
          <p:nvSpPr>
            <p:cNvPr id="19463"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19464"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65"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
        <p:nvSpPr>
          <p:cNvPr id="16" name="Rectangle 213"/>
          <p:cNvSpPr>
            <a:spLocks noChangeArrowheads="1"/>
          </p:cNvSpPr>
          <p:nvPr/>
        </p:nvSpPr>
        <p:spPr bwMode="auto">
          <a:xfrm>
            <a:off x="471488" y="1673225"/>
            <a:ext cx="5827712"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二</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推进“四个嵌入”，细化专业文化建设框架</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5" descr="图片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5575" y="4956175"/>
            <a:ext cx="39084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20" name="Rectangle 20"/>
          <p:cNvSpPr>
            <a:spLocks noChangeArrowheads="1"/>
          </p:cNvSpPr>
          <p:nvPr/>
        </p:nvSpPr>
        <p:spPr bwMode="auto">
          <a:xfrm>
            <a:off x="631825" y="1677988"/>
            <a:ext cx="6083300"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三</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拓展“三二一”课程体系，塑造专业文化品质</a:t>
            </a:r>
          </a:p>
        </p:txBody>
      </p:sp>
      <p:grpSp>
        <p:nvGrpSpPr>
          <p:cNvPr id="20484" name="文本1"/>
          <p:cNvGrpSpPr>
            <a:grpSpLocks/>
          </p:cNvGrpSpPr>
          <p:nvPr/>
        </p:nvGrpSpPr>
        <p:grpSpPr bwMode="auto">
          <a:xfrm>
            <a:off x="674688" y="2514600"/>
            <a:ext cx="2678112" cy="1143000"/>
            <a:chOff x="1107991" y="2554289"/>
            <a:chExt cx="2173372" cy="1434030"/>
          </a:xfrm>
        </p:grpSpPr>
        <p:grpSp>
          <p:nvGrpSpPr>
            <p:cNvPr id="20516" name="组合 17"/>
            <p:cNvGrpSpPr>
              <a:grpSpLocks/>
            </p:cNvGrpSpPr>
            <p:nvPr/>
          </p:nvGrpSpPr>
          <p:grpSpPr bwMode="auto">
            <a:xfrm>
              <a:off x="1111250" y="2554289"/>
              <a:ext cx="2170113" cy="1434030"/>
              <a:chOff x="1111250" y="2554289"/>
              <a:chExt cx="2170113" cy="1434030"/>
            </a:xfrm>
          </p:grpSpPr>
          <p:sp>
            <p:nvSpPr>
              <p:cNvPr id="15" name="AutoShape 10"/>
              <p:cNvSpPr>
                <a:spLocks noChangeArrowheads="1"/>
              </p:cNvSpPr>
              <p:nvPr/>
            </p:nvSpPr>
            <p:spPr bwMode="gray">
              <a:xfrm>
                <a:off x="1114432" y="2554289"/>
                <a:ext cx="2166931" cy="1434030"/>
              </a:xfrm>
              <a:prstGeom prst="roundRect">
                <a:avLst>
                  <a:gd name="adj" fmla="val 12574"/>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a:extLst/>
            </p:spPr>
            <p:txBody>
              <a:bodyPr anchor="ctr"/>
              <a:lstStyle/>
              <a:p>
                <a:pPr>
                  <a:lnSpc>
                    <a:spcPct val="120000"/>
                  </a:lnSpc>
                  <a:spcBef>
                    <a:spcPct val="0"/>
                  </a:spcBef>
                  <a:defRPr/>
                </a:pPr>
                <a:endParaRPr lang="zh-CN" altLang="en-US" sz="1800" b="1" kern="0">
                  <a:solidFill>
                    <a:srgbClr val="FFFFFF"/>
                  </a:solidFill>
                  <a:latin typeface="Calibri"/>
                  <a:ea typeface="微软雅黑" pitchFamily="34" charset="-122"/>
                </a:endParaRPr>
              </a:p>
            </p:txBody>
          </p:sp>
          <p:sp>
            <p:nvSpPr>
              <p:cNvPr id="16" name="AutoShape 11"/>
              <p:cNvSpPr>
                <a:spLocks noChangeArrowheads="1"/>
              </p:cNvSpPr>
              <p:nvPr/>
            </p:nvSpPr>
            <p:spPr bwMode="gray">
              <a:xfrm>
                <a:off x="1111250" y="3381402"/>
                <a:ext cx="2168656" cy="594543"/>
              </a:xfrm>
              <a:prstGeom prst="roundRect">
                <a:avLst>
                  <a:gd name="adj" fmla="val 32666"/>
                </a:avLst>
              </a:prstGeom>
              <a:gradFill rotWithShape="1">
                <a:gsLst>
                  <a:gs pos="0">
                    <a:srgbClr val="2676FF">
                      <a:lumMod val="40000"/>
                      <a:lumOff val="60000"/>
                    </a:srgbClr>
                  </a:gs>
                  <a:gs pos="52000">
                    <a:srgbClr val="2676FF">
                      <a:alpha val="0"/>
                    </a:srgbClr>
                  </a:gs>
                </a:gsLst>
                <a:lin ang="16200000" scaled="0"/>
              </a:gradFill>
              <a:ln>
                <a:noFill/>
              </a:ln>
              <a:effectLst/>
              <a:extLst/>
            </p:spPr>
            <p:txBody>
              <a:bodyPr wrap="none" anchor="ctr"/>
              <a:lstStyle/>
              <a:p>
                <a:pPr fontAlgn="auto">
                  <a:spcBef>
                    <a:spcPts val="0"/>
                  </a:spcBef>
                  <a:spcAft>
                    <a:spcPts val="0"/>
                  </a:spcAft>
                  <a:defRPr/>
                </a:pPr>
                <a:endParaRPr lang="zh-CN" altLang="en-US" sz="1800" kern="0">
                  <a:solidFill>
                    <a:srgbClr val="FFFFFF"/>
                  </a:solidFill>
                </a:endParaRPr>
              </a:p>
            </p:txBody>
          </p:sp>
          <p:sp>
            <p:nvSpPr>
              <p:cNvPr id="17" name="AutoShape 12"/>
              <p:cNvSpPr>
                <a:spLocks noChangeArrowheads="1"/>
              </p:cNvSpPr>
              <p:nvPr/>
            </p:nvSpPr>
            <p:spPr bwMode="gray">
              <a:xfrm>
                <a:off x="1141487" y="2562256"/>
                <a:ext cx="2129570" cy="593529"/>
              </a:xfrm>
              <a:prstGeom prst="roundRect">
                <a:avLst>
                  <a:gd name="adj" fmla="val 38727"/>
                </a:avLst>
              </a:prstGeom>
              <a:gradFill rotWithShape="1">
                <a:gsLst>
                  <a:gs pos="0">
                    <a:srgbClr val="2676FF">
                      <a:lumMod val="20000"/>
                      <a:lumOff val="80000"/>
                    </a:srgbClr>
                  </a:gs>
                  <a:gs pos="100000">
                    <a:srgbClr val="2676FF">
                      <a:alpha val="0"/>
                    </a:srgbClr>
                  </a:gs>
                </a:gsLst>
                <a:lin ang="5400000" scaled="1"/>
              </a:gradFill>
              <a:ln>
                <a:noFill/>
              </a:ln>
              <a:effectLst/>
              <a:extLst/>
            </p:spPr>
            <p:txBody>
              <a:bodyPr wrap="none" anchor="ctr"/>
              <a:lstStyle/>
              <a:p>
                <a:pPr fontAlgn="auto">
                  <a:spcBef>
                    <a:spcPts val="0"/>
                  </a:spcBef>
                  <a:spcAft>
                    <a:spcPts val="0"/>
                  </a:spcAft>
                  <a:defRPr/>
                </a:pPr>
                <a:endParaRPr lang="zh-CN" altLang="en-US" sz="1800" kern="0">
                  <a:solidFill>
                    <a:srgbClr val="FFFFFF"/>
                  </a:solidFill>
                </a:endParaRPr>
              </a:p>
            </p:txBody>
          </p:sp>
          <p:sp>
            <p:nvSpPr>
              <p:cNvPr id="20523" name="WordArt 20"/>
              <p:cNvSpPr>
                <a:spLocks noChangeArrowheads="1" noChangeShapeType="1" noTextEdit="1"/>
              </p:cNvSpPr>
              <p:nvPr/>
            </p:nvSpPr>
            <p:spPr bwMode="black">
              <a:xfrm>
                <a:off x="1238250" y="2646363"/>
                <a:ext cx="558800" cy="5318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zh-CN" altLang="en-US" sz="3600" i="1" kern="10">
                  <a:solidFill>
                    <a:srgbClr val="FFFFFF"/>
                  </a:solidFill>
                  <a:latin typeface="华文中宋"/>
                  <a:ea typeface="华文中宋"/>
                </a:endParaRPr>
              </a:p>
            </p:txBody>
          </p:sp>
        </p:grpSp>
        <p:sp>
          <p:nvSpPr>
            <p:cNvPr id="14" name="TextBox 20"/>
            <p:cNvSpPr txBox="1"/>
            <p:nvPr/>
          </p:nvSpPr>
          <p:spPr bwMode="auto">
            <a:xfrm>
              <a:off x="1107991" y="2669808"/>
              <a:ext cx="2163066" cy="1033697"/>
            </a:xfrm>
            <a:prstGeom prst="rect">
              <a:avLst/>
            </a:prstGeom>
            <a:noFill/>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50000"/>
                </a:lnSpc>
                <a:spcBef>
                  <a:spcPct val="0"/>
                </a:spcBef>
              </a:pPr>
              <a:r>
                <a:rPr lang="zh-CN" altLang="en-US">
                  <a:solidFill>
                    <a:srgbClr val="FFFFFF"/>
                  </a:solidFill>
                  <a:latin typeface="微软雅黑" pitchFamily="34" charset="-122"/>
                  <a:ea typeface="微软雅黑" pitchFamily="34" charset="-122"/>
                </a:rPr>
                <a:t>人生观培育</a:t>
              </a:r>
            </a:p>
          </p:txBody>
        </p:sp>
      </p:grpSp>
      <p:grpSp>
        <p:nvGrpSpPr>
          <p:cNvPr id="20485" name="文本1"/>
          <p:cNvGrpSpPr>
            <a:grpSpLocks/>
          </p:cNvGrpSpPr>
          <p:nvPr/>
        </p:nvGrpSpPr>
        <p:grpSpPr bwMode="auto">
          <a:xfrm>
            <a:off x="3462338" y="2514600"/>
            <a:ext cx="2676525" cy="1143000"/>
            <a:chOff x="1107991" y="2554289"/>
            <a:chExt cx="2173372" cy="1434030"/>
          </a:xfrm>
        </p:grpSpPr>
        <p:grpSp>
          <p:nvGrpSpPr>
            <p:cNvPr id="20508" name="组合 17"/>
            <p:cNvGrpSpPr>
              <a:grpSpLocks/>
            </p:cNvGrpSpPr>
            <p:nvPr/>
          </p:nvGrpSpPr>
          <p:grpSpPr bwMode="auto">
            <a:xfrm>
              <a:off x="1111250" y="2554289"/>
              <a:ext cx="2170113" cy="1434030"/>
              <a:chOff x="1111250" y="2554289"/>
              <a:chExt cx="2170113" cy="1434030"/>
            </a:xfrm>
          </p:grpSpPr>
          <p:sp>
            <p:nvSpPr>
              <p:cNvPr id="29" name="AutoShape 10"/>
              <p:cNvSpPr>
                <a:spLocks noChangeArrowheads="1"/>
              </p:cNvSpPr>
              <p:nvPr/>
            </p:nvSpPr>
            <p:spPr bwMode="gray">
              <a:xfrm>
                <a:off x="1114436" y="2554289"/>
                <a:ext cx="2166927" cy="1434030"/>
              </a:xfrm>
              <a:prstGeom prst="roundRect">
                <a:avLst>
                  <a:gd name="adj" fmla="val 12574"/>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a:extLst/>
            </p:spPr>
            <p:txBody>
              <a:bodyPr anchor="ctr"/>
              <a:lstStyle/>
              <a:p>
                <a:pPr>
                  <a:lnSpc>
                    <a:spcPct val="120000"/>
                  </a:lnSpc>
                  <a:spcBef>
                    <a:spcPct val="0"/>
                  </a:spcBef>
                  <a:defRPr/>
                </a:pPr>
                <a:endParaRPr lang="zh-CN" altLang="en-US" sz="1800" b="1" kern="0">
                  <a:solidFill>
                    <a:srgbClr val="FFFFFF"/>
                  </a:solidFill>
                  <a:latin typeface="Calibri"/>
                  <a:ea typeface="微软雅黑" pitchFamily="34" charset="-122"/>
                </a:endParaRPr>
              </a:p>
            </p:txBody>
          </p:sp>
          <p:sp>
            <p:nvSpPr>
              <p:cNvPr id="30" name="AutoShape 11"/>
              <p:cNvSpPr>
                <a:spLocks noChangeArrowheads="1"/>
              </p:cNvSpPr>
              <p:nvPr/>
            </p:nvSpPr>
            <p:spPr bwMode="gray">
              <a:xfrm>
                <a:off x="1111250" y="3381402"/>
                <a:ext cx="2168656" cy="594543"/>
              </a:xfrm>
              <a:prstGeom prst="roundRect">
                <a:avLst>
                  <a:gd name="adj" fmla="val 32666"/>
                </a:avLst>
              </a:prstGeom>
              <a:gradFill rotWithShape="1">
                <a:gsLst>
                  <a:gs pos="0">
                    <a:srgbClr val="2676FF">
                      <a:lumMod val="40000"/>
                      <a:lumOff val="60000"/>
                    </a:srgbClr>
                  </a:gs>
                  <a:gs pos="52000">
                    <a:srgbClr val="2676FF">
                      <a:alpha val="0"/>
                    </a:srgbClr>
                  </a:gs>
                </a:gsLst>
                <a:lin ang="16200000" scaled="0"/>
              </a:gradFill>
              <a:ln>
                <a:noFill/>
              </a:ln>
              <a:effectLst/>
              <a:extLst/>
            </p:spPr>
            <p:txBody>
              <a:bodyPr wrap="none" anchor="ctr"/>
              <a:lstStyle/>
              <a:p>
                <a:pPr fontAlgn="auto">
                  <a:spcBef>
                    <a:spcPts val="0"/>
                  </a:spcBef>
                  <a:spcAft>
                    <a:spcPts val="0"/>
                  </a:spcAft>
                  <a:defRPr/>
                </a:pPr>
                <a:endParaRPr lang="zh-CN" altLang="en-US" sz="1800" kern="0">
                  <a:solidFill>
                    <a:srgbClr val="FFFFFF"/>
                  </a:solidFill>
                </a:endParaRPr>
              </a:p>
            </p:txBody>
          </p:sp>
          <p:sp>
            <p:nvSpPr>
              <p:cNvPr id="31" name="AutoShape 12"/>
              <p:cNvSpPr>
                <a:spLocks noChangeArrowheads="1"/>
              </p:cNvSpPr>
              <p:nvPr/>
            </p:nvSpPr>
            <p:spPr bwMode="gray">
              <a:xfrm>
                <a:off x="1141507" y="2562256"/>
                <a:ext cx="2129543" cy="593529"/>
              </a:xfrm>
              <a:prstGeom prst="roundRect">
                <a:avLst>
                  <a:gd name="adj" fmla="val 38727"/>
                </a:avLst>
              </a:prstGeom>
              <a:gradFill rotWithShape="1">
                <a:gsLst>
                  <a:gs pos="0">
                    <a:srgbClr val="2676FF">
                      <a:lumMod val="20000"/>
                      <a:lumOff val="80000"/>
                    </a:srgbClr>
                  </a:gs>
                  <a:gs pos="100000">
                    <a:srgbClr val="2676FF">
                      <a:alpha val="0"/>
                    </a:srgbClr>
                  </a:gs>
                </a:gsLst>
                <a:lin ang="5400000" scaled="1"/>
              </a:gradFill>
              <a:ln>
                <a:noFill/>
              </a:ln>
              <a:effectLst/>
              <a:extLst/>
            </p:spPr>
            <p:txBody>
              <a:bodyPr wrap="none" anchor="ctr"/>
              <a:lstStyle/>
              <a:p>
                <a:pPr fontAlgn="auto">
                  <a:spcBef>
                    <a:spcPts val="0"/>
                  </a:spcBef>
                  <a:spcAft>
                    <a:spcPts val="0"/>
                  </a:spcAft>
                  <a:defRPr/>
                </a:pPr>
                <a:endParaRPr lang="zh-CN" altLang="en-US" sz="1800" kern="0">
                  <a:solidFill>
                    <a:srgbClr val="FFFFFF"/>
                  </a:solidFill>
                </a:endParaRPr>
              </a:p>
            </p:txBody>
          </p:sp>
          <p:sp>
            <p:nvSpPr>
              <p:cNvPr id="20515" name="WordArt 20"/>
              <p:cNvSpPr>
                <a:spLocks noChangeArrowheads="1" noChangeShapeType="1" noTextEdit="1"/>
              </p:cNvSpPr>
              <p:nvPr/>
            </p:nvSpPr>
            <p:spPr bwMode="black">
              <a:xfrm>
                <a:off x="1238250" y="2646363"/>
                <a:ext cx="558800" cy="5318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zh-CN" altLang="en-US" sz="3600" i="1" kern="10">
                  <a:solidFill>
                    <a:srgbClr val="FFFFFF"/>
                  </a:solidFill>
                  <a:latin typeface="华文中宋"/>
                  <a:ea typeface="华文中宋"/>
                </a:endParaRPr>
              </a:p>
            </p:txBody>
          </p:sp>
        </p:grpSp>
        <p:sp>
          <p:nvSpPr>
            <p:cNvPr id="28" name="TextBox 20"/>
            <p:cNvSpPr txBox="1"/>
            <p:nvPr/>
          </p:nvSpPr>
          <p:spPr bwMode="auto">
            <a:xfrm>
              <a:off x="1107991" y="2669808"/>
              <a:ext cx="2163059" cy="1033697"/>
            </a:xfrm>
            <a:prstGeom prst="rect">
              <a:avLst/>
            </a:prstGeom>
            <a:noFill/>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50000"/>
                </a:lnSpc>
                <a:spcBef>
                  <a:spcPct val="0"/>
                </a:spcBef>
              </a:pPr>
              <a:r>
                <a:rPr lang="zh-CN" altLang="en-US">
                  <a:solidFill>
                    <a:srgbClr val="FFFFFF"/>
                  </a:solidFill>
                  <a:latin typeface="微软雅黑" pitchFamily="34" charset="-122"/>
                  <a:ea typeface="微软雅黑" pitchFamily="34" charset="-122"/>
                </a:rPr>
                <a:t>人文素养培育</a:t>
              </a:r>
            </a:p>
          </p:txBody>
        </p:sp>
      </p:grpSp>
      <p:grpSp>
        <p:nvGrpSpPr>
          <p:cNvPr id="20486" name="文本1"/>
          <p:cNvGrpSpPr>
            <a:grpSpLocks/>
          </p:cNvGrpSpPr>
          <p:nvPr/>
        </p:nvGrpSpPr>
        <p:grpSpPr bwMode="auto">
          <a:xfrm>
            <a:off x="6248400" y="2514600"/>
            <a:ext cx="2678113" cy="1143000"/>
            <a:chOff x="1107991" y="2554289"/>
            <a:chExt cx="2173372" cy="1434030"/>
          </a:xfrm>
        </p:grpSpPr>
        <p:grpSp>
          <p:nvGrpSpPr>
            <p:cNvPr id="20500" name="组合 17"/>
            <p:cNvGrpSpPr>
              <a:grpSpLocks/>
            </p:cNvGrpSpPr>
            <p:nvPr/>
          </p:nvGrpSpPr>
          <p:grpSpPr bwMode="auto">
            <a:xfrm>
              <a:off x="1111250" y="2554289"/>
              <a:ext cx="2170113" cy="1434030"/>
              <a:chOff x="1111250" y="2554289"/>
              <a:chExt cx="2170113" cy="1434030"/>
            </a:xfrm>
          </p:grpSpPr>
          <p:sp>
            <p:nvSpPr>
              <p:cNvPr id="36" name="AutoShape 10"/>
              <p:cNvSpPr>
                <a:spLocks noChangeArrowheads="1"/>
              </p:cNvSpPr>
              <p:nvPr/>
            </p:nvSpPr>
            <p:spPr bwMode="gray">
              <a:xfrm>
                <a:off x="1114433" y="2554289"/>
                <a:ext cx="2166930" cy="1434030"/>
              </a:xfrm>
              <a:prstGeom prst="roundRect">
                <a:avLst>
                  <a:gd name="adj" fmla="val 12574"/>
                </a:avLst>
              </a:prstGeom>
              <a:gradFill>
                <a:gsLst>
                  <a:gs pos="0">
                    <a:srgbClr val="2676FF">
                      <a:lumMod val="60000"/>
                      <a:lumOff val="40000"/>
                    </a:srgbClr>
                  </a:gs>
                  <a:gs pos="100000">
                    <a:srgbClr val="2676FF"/>
                  </a:gs>
                </a:gsLst>
                <a:lin ang="5400000" scaled="0"/>
              </a:gradFill>
              <a:ln w="25400" cap="flat" cmpd="sng" algn="ctr">
                <a:noFill/>
                <a:prstDash val="solid"/>
              </a:ln>
              <a:effectLst>
                <a:outerShdw blurRad="50800" dist="38100" algn="l" rotWithShape="0">
                  <a:prstClr val="black">
                    <a:alpha val="40000"/>
                  </a:prstClr>
                </a:outerShdw>
              </a:effectLst>
              <a:extLst/>
            </p:spPr>
            <p:txBody>
              <a:bodyPr anchor="ctr"/>
              <a:lstStyle/>
              <a:p>
                <a:pPr>
                  <a:lnSpc>
                    <a:spcPct val="120000"/>
                  </a:lnSpc>
                  <a:spcBef>
                    <a:spcPct val="0"/>
                  </a:spcBef>
                  <a:defRPr/>
                </a:pPr>
                <a:endParaRPr lang="zh-CN" altLang="en-US" sz="1800" b="1" kern="0">
                  <a:solidFill>
                    <a:srgbClr val="FFFFFF"/>
                  </a:solidFill>
                  <a:latin typeface="Calibri"/>
                  <a:ea typeface="微软雅黑" pitchFamily="34" charset="-122"/>
                </a:endParaRPr>
              </a:p>
            </p:txBody>
          </p:sp>
          <p:sp>
            <p:nvSpPr>
              <p:cNvPr id="37" name="AutoShape 11"/>
              <p:cNvSpPr>
                <a:spLocks noChangeArrowheads="1"/>
              </p:cNvSpPr>
              <p:nvPr/>
            </p:nvSpPr>
            <p:spPr bwMode="gray">
              <a:xfrm>
                <a:off x="1111250" y="3381402"/>
                <a:ext cx="2168656" cy="594543"/>
              </a:xfrm>
              <a:prstGeom prst="roundRect">
                <a:avLst>
                  <a:gd name="adj" fmla="val 32666"/>
                </a:avLst>
              </a:prstGeom>
              <a:gradFill rotWithShape="1">
                <a:gsLst>
                  <a:gs pos="0">
                    <a:srgbClr val="2676FF">
                      <a:lumMod val="40000"/>
                      <a:lumOff val="60000"/>
                    </a:srgbClr>
                  </a:gs>
                  <a:gs pos="52000">
                    <a:srgbClr val="2676FF">
                      <a:alpha val="0"/>
                    </a:srgbClr>
                  </a:gs>
                </a:gsLst>
                <a:lin ang="16200000" scaled="0"/>
              </a:gradFill>
              <a:ln>
                <a:noFill/>
              </a:ln>
              <a:effectLst/>
              <a:extLst/>
            </p:spPr>
            <p:txBody>
              <a:bodyPr wrap="none" anchor="ctr"/>
              <a:lstStyle/>
              <a:p>
                <a:pPr fontAlgn="auto">
                  <a:spcBef>
                    <a:spcPts val="0"/>
                  </a:spcBef>
                  <a:spcAft>
                    <a:spcPts val="0"/>
                  </a:spcAft>
                  <a:defRPr/>
                </a:pPr>
                <a:endParaRPr lang="zh-CN" altLang="en-US" sz="1800" kern="0">
                  <a:solidFill>
                    <a:srgbClr val="FFFFFF"/>
                  </a:solidFill>
                </a:endParaRPr>
              </a:p>
            </p:txBody>
          </p:sp>
          <p:sp>
            <p:nvSpPr>
              <p:cNvPr id="38" name="AutoShape 12"/>
              <p:cNvSpPr>
                <a:spLocks noChangeArrowheads="1"/>
              </p:cNvSpPr>
              <p:nvPr/>
            </p:nvSpPr>
            <p:spPr bwMode="gray">
              <a:xfrm>
                <a:off x="1141487" y="2562256"/>
                <a:ext cx="2129570" cy="593529"/>
              </a:xfrm>
              <a:prstGeom prst="roundRect">
                <a:avLst>
                  <a:gd name="adj" fmla="val 38727"/>
                </a:avLst>
              </a:prstGeom>
              <a:gradFill rotWithShape="1">
                <a:gsLst>
                  <a:gs pos="0">
                    <a:srgbClr val="2676FF">
                      <a:lumMod val="20000"/>
                      <a:lumOff val="80000"/>
                    </a:srgbClr>
                  </a:gs>
                  <a:gs pos="100000">
                    <a:srgbClr val="2676FF">
                      <a:alpha val="0"/>
                    </a:srgbClr>
                  </a:gs>
                </a:gsLst>
                <a:lin ang="5400000" scaled="1"/>
              </a:gradFill>
              <a:ln>
                <a:noFill/>
              </a:ln>
              <a:effectLst/>
              <a:extLst/>
            </p:spPr>
            <p:txBody>
              <a:bodyPr wrap="none" anchor="ctr"/>
              <a:lstStyle/>
              <a:p>
                <a:pPr fontAlgn="auto">
                  <a:spcBef>
                    <a:spcPts val="0"/>
                  </a:spcBef>
                  <a:spcAft>
                    <a:spcPts val="0"/>
                  </a:spcAft>
                  <a:defRPr/>
                </a:pPr>
                <a:endParaRPr lang="zh-CN" altLang="en-US" sz="1800" kern="0">
                  <a:solidFill>
                    <a:srgbClr val="FFFFFF"/>
                  </a:solidFill>
                </a:endParaRPr>
              </a:p>
            </p:txBody>
          </p:sp>
          <p:sp>
            <p:nvSpPr>
              <p:cNvPr id="20507" name="WordArt 20"/>
              <p:cNvSpPr>
                <a:spLocks noChangeArrowheads="1" noChangeShapeType="1" noTextEdit="1"/>
              </p:cNvSpPr>
              <p:nvPr/>
            </p:nvSpPr>
            <p:spPr bwMode="black">
              <a:xfrm>
                <a:off x="1238250" y="2646363"/>
                <a:ext cx="558800" cy="5318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zh-CN" altLang="en-US" sz="3600" i="1" kern="10">
                  <a:solidFill>
                    <a:srgbClr val="FFFFFF"/>
                  </a:solidFill>
                  <a:latin typeface="华文中宋"/>
                  <a:ea typeface="华文中宋"/>
                </a:endParaRPr>
              </a:p>
            </p:txBody>
          </p:sp>
        </p:grpSp>
        <p:sp>
          <p:nvSpPr>
            <p:cNvPr id="35" name="TextBox 20"/>
            <p:cNvSpPr txBox="1"/>
            <p:nvPr/>
          </p:nvSpPr>
          <p:spPr bwMode="auto">
            <a:xfrm>
              <a:off x="1107991" y="2669808"/>
              <a:ext cx="2163066" cy="1033697"/>
            </a:xfrm>
            <a:prstGeom prst="rect">
              <a:avLst/>
            </a:prstGeom>
            <a:noFill/>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lnSpc>
                  <a:spcPct val="150000"/>
                </a:lnSpc>
                <a:spcBef>
                  <a:spcPct val="0"/>
                </a:spcBef>
              </a:pPr>
              <a:r>
                <a:rPr lang="zh-CN" altLang="en-US">
                  <a:solidFill>
                    <a:srgbClr val="FFFFFF"/>
                  </a:solidFill>
                  <a:latin typeface="微软雅黑" pitchFamily="34" charset="-122"/>
                  <a:ea typeface="微软雅黑" pitchFamily="34" charset="-122"/>
                </a:rPr>
                <a:t>职业素养培育</a:t>
              </a:r>
            </a:p>
          </p:txBody>
        </p:sp>
      </p:grpSp>
      <p:grpSp>
        <p:nvGrpSpPr>
          <p:cNvPr id="20487" name="组合 40"/>
          <p:cNvGrpSpPr>
            <a:grpSpLocks/>
          </p:cNvGrpSpPr>
          <p:nvPr/>
        </p:nvGrpSpPr>
        <p:grpSpPr bwMode="auto">
          <a:xfrm>
            <a:off x="815975" y="3751263"/>
            <a:ext cx="2319338" cy="1444625"/>
            <a:chOff x="3995738" y="1803400"/>
            <a:chExt cx="3240088" cy="1444937"/>
          </a:xfrm>
        </p:grpSpPr>
        <p:sp>
          <p:nvSpPr>
            <p:cNvPr id="42" name="Rectangle 5"/>
            <p:cNvSpPr>
              <a:spLocks noChangeArrowheads="1"/>
            </p:cNvSpPr>
            <p:nvPr/>
          </p:nvSpPr>
          <p:spPr bwMode="auto">
            <a:xfrm>
              <a:off x="3995738" y="1839920"/>
              <a:ext cx="3240088" cy="1408417"/>
            </a:xfrm>
            <a:prstGeom prst="rect">
              <a:avLst/>
            </a:prstGeom>
            <a:gradFill rotWithShape="1">
              <a:gsLst>
                <a:gs pos="0">
                  <a:srgbClr val="EAEAEA"/>
                </a:gs>
                <a:gs pos="100000">
                  <a:srgbClr val="FFFFFF"/>
                </a:gs>
              </a:gsLst>
              <a:lin ang="0" scaled="1"/>
            </a:gradFill>
            <a:ln>
              <a:noFill/>
            </a:ln>
            <a:extLst/>
          </p:spPr>
          <p:txBody>
            <a:bodyPr wrap="none" anchor="ctr"/>
            <a:lstStyle/>
            <a:p>
              <a:pPr fontAlgn="auto">
                <a:spcBef>
                  <a:spcPts val="0"/>
                </a:spcBef>
                <a:spcAft>
                  <a:spcPts val="0"/>
                </a:spcAft>
                <a:defRPr/>
              </a:pPr>
              <a:endParaRPr lang="zh-CN" altLang="en-US" sz="1800" kern="0" dirty="0">
                <a:solidFill>
                  <a:sysClr val="windowText" lastClr="000000"/>
                </a:solidFill>
                <a:ea typeface="微软雅黑" pitchFamily="34" charset="-122"/>
              </a:endParaRPr>
            </a:p>
          </p:txBody>
        </p:sp>
        <p:sp>
          <p:nvSpPr>
            <p:cNvPr id="43" name="Rectangle 11"/>
            <p:cNvSpPr>
              <a:spLocks noChangeArrowheads="1"/>
            </p:cNvSpPr>
            <p:nvPr/>
          </p:nvSpPr>
          <p:spPr bwMode="auto">
            <a:xfrm>
              <a:off x="3995738" y="1803400"/>
              <a:ext cx="3240088" cy="1440173"/>
            </a:xfrm>
            <a:prstGeom prst="rect">
              <a:avLst/>
            </a:prstGeom>
            <a:noFill/>
            <a:ln>
              <a:noFill/>
            </a:ln>
            <a:extLst/>
          </p:spPr>
          <p:txBody>
            <a:bodyPr anchor="ctr"/>
            <a:lstStyle/>
            <a:p>
              <a:pPr>
                <a:lnSpc>
                  <a:spcPct val="120000"/>
                </a:lnSpc>
                <a:defRPr/>
              </a:pPr>
              <a:r>
                <a:rPr lang="zh-CN" altLang="en-US" sz="2800" kern="0" dirty="0">
                  <a:solidFill>
                    <a:srgbClr val="646464"/>
                  </a:solidFill>
                  <a:ea typeface="微软雅黑" pitchFamily="34" charset="-122"/>
                </a:rPr>
                <a:t>三门思想政治理论课为基础</a:t>
              </a:r>
            </a:p>
          </p:txBody>
        </p:sp>
      </p:grpSp>
      <p:grpSp>
        <p:nvGrpSpPr>
          <p:cNvPr id="20488" name="组合 43"/>
          <p:cNvGrpSpPr>
            <a:grpSpLocks/>
          </p:cNvGrpSpPr>
          <p:nvPr/>
        </p:nvGrpSpPr>
        <p:grpSpPr bwMode="auto">
          <a:xfrm>
            <a:off x="3589338" y="3751263"/>
            <a:ext cx="2317750" cy="1444625"/>
            <a:chOff x="3995738" y="1803400"/>
            <a:chExt cx="3240088" cy="1444937"/>
          </a:xfrm>
        </p:grpSpPr>
        <p:sp>
          <p:nvSpPr>
            <p:cNvPr id="45" name="Rectangle 5"/>
            <p:cNvSpPr>
              <a:spLocks noChangeArrowheads="1"/>
            </p:cNvSpPr>
            <p:nvPr/>
          </p:nvSpPr>
          <p:spPr bwMode="auto">
            <a:xfrm>
              <a:off x="3995738" y="1839920"/>
              <a:ext cx="3240088" cy="1408417"/>
            </a:xfrm>
            <a:prstGeom prst="rect">
              <a:avLst/>
            </a:prstGeom>
            <a:gradFill rotWithShape="1">
              <a:gsLst>
                <a:gs pos="0">
                  <a:srgbClr val="EAEAEA"/>
                </a:gs>
                <a:gs pos="100000">
                  <a:srgbClr val="FFFFFF"/>
                </a:gs>
              </a:gsLst>
              <a:lin ang="0" scaled="1"/>
            </a:gradFill>
            <a:ln>
              <a:noFill/>
            </a:ln>
            <a:extLst/>
          </p:spPr>
          <p:txBody>
            <a:bodyPr wrap="none" anchor="ctr"/>
            <a:lstStyle/>
            <a:p>
              <a:pPr fontAlgn="auto">
                <a:spcBef>
                  <a:spcPts val="0"/>
                </a:spcBef>
                <a:spcAft>
                  <a:spcPts val="0"/>
                </a:spcAft>
                <a:defRPr/>
              </a:pPr>
              <a:endParaRPr lang="zh-CN" altLang="en-US" sz="1800" kern="0" dirty="0">
                <a:solidFill>
                  <a:sysClr val="windowText" lastClr="000000"/>
                </a:solidFill>
                <a:ea typeface="微软雅黑" pitchFamily="34" charset="-122"/>
              </a:endParaRPr>
            </a:p>
          </p:txBody>
        </p:sp>
        <p:sp>
          <p:nvSpPr>
            <p:cNvPr id="46" name="Rectangle 11"/>
            <p:cNvSpPr>
              <a:spLocks noChangeArrowheads="1"/>
            </p:cNvSpPr>
            <p:nvPr/>
          </p:nvSpPr>
          <p:spPr bwMode="auto">
            <a:xfrm>
              <a:off x="3995738" y="1803400"/>
              <a:ext cx="3240088" cy="1440173"/>
            </a:xfrm>
            <a:prstGeom prst="rect">
              <a:avLst/>
            </a:prstGeom>
            <a:noFill/>
            <a:ln>
              <a:noFill/>
            </a:ln>
            <a:extLst/>
          </p:spPr>
          <p:txBody>
            <a:bodyPr anchor="ctr"/>
            <a:lstStyle/>
            <a:p>
              <a:pPr>
                <a:defRPr/>
              </a:pPr>
              <a:r>
                <a:rPr lang="zh-CN" altLang="en-US" sz="2800" kern="0" dirty="0">
                  <a:solidFill>
                    <a:srgbClr val="646464"/>
                  </a:solidFill>
                  <a:ea typeface="微软雅黑" pitchFamily="34" charset="-122"/>
                </a:rPr>
                <a:t>强化两门职业人文课</a:t>
              </a:r>
            </a:p>
          </p:txBody>
        </p:sp>
      </p:grpSp>
      <p:grpSp>
        <p:nvGrpSpPr>
          <p:cNvPr id="20489" name="组合 46"/>
          <p:cNvGrpSpPr>
            <a:grpSpLocks/>
          </p:cNvGrpSpPr>
          <p:nvPr/>
        </p:nvGrpSpPr>
        <p:grpSpPr bwMode="auto">
          <a:xfrm>
            <a:off x="6361113" y="3751263"/>
            <a:ext cx="2317750" cy="1444625"/>
            <a:chOff x="3995738" y="1803400"/>
            <a:chExt cx="3240088" cy="1444937"/>
          </a:xfrm>
        </p:grpSpPr>
        <p:sp>
          <p:nvSpPr>
            <p:cNvPr id="48" name="Rectangle 5"/>
            <p:cNvSpPr>
              <a:spLocks noChangeArrowheads="1"/>
            </p:cNvSpPr>
            <p:nvPr/>
          </p:nvSpPr>
          <p:spPr bwMode="auto">
            <a:xfrm>
              <a:off x="3995738" y="1839920"/>
              <a:ext cx="3240088" cy="1408417"/>
            </a:xfrm>
            <a:prstGeom prst="rect">
              <a:avLst/>
            </a:prstGeom>
            <a:gradFill rotWithShape="1">
              <a:gsLst>
                <a:gs pos="0">
                  <a:srgbClr val="EAEAEA"/>
                </a:gs>
                <a:gs pos="100000">
                  <a:srgbClr val="FFFFFF"/>
                </a:gs>
              </a:gsLst>
              <a:lin ang="0" scaled="1"/>
            </a:gradFill>
            <a:ln>
              <a:noFill/>
            </a:ln>
            <a:extLst/>
          </p:spPr>
          <p:txBody>
            <a:bodyPr wrap="none" anchor="ctr"/>
            <a:lstStyle/>
            <a:p>
              <a:pPr fontAlgn="auto">
                <a:spcBef>
                  <a:spcPts val="0"/>
                </a:spcBef>
                <a:spcAft>
                  <a:spcPts val="0"/>
                </a:spcAft>
                <a:defRPr/>
              </a:pPr>
              <a:endParaRPr lang="zh-CN" altLang="en-US" sz="1800" kern="0" dirty="0">
                <a:solidFill>
                  <a:sysClr val="windowText" lastClr="000000"/>
                </a:solidFill>
                <a:ea typeface="微软雅黑" pitchFamily="34" charset="-122"/>
              </a:endParaRPr>
            </a:p>
          </p:txBody>
        </p:sp>
        <p:sp>
          <p:nvSpPr>
            <p:cNvPr id="49" name="Rectangle 11"/>
            <p:cNvSpPr>
              <a:spLocks noChangeArrowheads="1"/>
            </p:cNvSpPr>
            <p:nvPr/>
          </p:nvSpPr>
          <p:spPr bwMode="auto">
            <a:xfrm>
              <a:off x="3995738" y="1803400"/>
              <a:ext cx="3240088" cy="1440173"/>
            </a:xfrm>
            <a:prstGeom prst="rect">
              <a:avLst/>
            </a:prstGeom>
            <a:noFill/>
            <a:ln>
              <a:noFill/>
            </a:ln>
            <a:extLst/>
          </p:spPr>
          <p:txBody>
            <a:bodyPr anchor="ctr"/>
            <a:lstStyle/>
            <a:p>
              <a:pPr>
                <a:defRPr/>
              </a:pPr>
              <a:r>
                <a:rPr lang="zh-CN" altLang="en-US" sz="2800" kern="0" dirty="0">
                  <a:solidFill>
                    <a:srgbClr val="646464"/>
                  </a:solidFill>
                  <a:ea typeface="微软雅黑" pitchFamily="34" charset="-122"/>
                </a:rPr>
                <a:t>着力打造一门行业文化课</a:t>
              </a:r>
            </a:p>
          </p:txBody>
        </p:sp>
      </p:grpSp>
      <p:grpSp>
        <p:nvGrpSpPr>
          <p:cNvPr id="20490" name="Group 209"/>
          <p:cNvGrpSpPr>
            <a:grpSpLocks/>
          </p:cNvGrpSpPr>
          <p:nvPr/>
        </p:nvGrpSpPr>
        <p:grpSpPr bwMode="auto">
          <a:xfrm>
            <a:off x="222250" y="779463"/>
            <a:ext cx="4546600" cy="719137"/>
            <a:chOff x="140" y="491"/>
            <a:chExt cx="2864" cy="453"/>
          </a:xfrm>
        </p:grpSpPr>
        <p:sp>
          <p:nvSpPr>
            <p:cNvPr id="20491"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20492"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493"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ph type="body" idx="1"/>
          </p:nvPr>
        </p:nvSpPr>
        <p:spPr bwMode="auto">
          <a:xfrm>
            <a:off x="1235075" y="2178050"/>
            <a:ext cx="5456238" cy="62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zh-CN" altLang="en-US" sz="2400" b="1" smtClean="0">
                <a:solidFill>
                  <a:schemeClr val="accent2"/>
                </a:solidFill>
              </a:rPr>
              <a:t>将行业文化相关内容有机融入教材</a:t>
            </a:r>
          </a:p>
          <a:p>
            <a:pPr eaLnBrk="1" hangingPunct="1">
              <a:buFontTx/>
              <a:buNone/>
            </a:pPr>
            <a:r>
              <a:rPr lang="zh-CN" altLang="en-US" sz="2400" b="1" smtClean="0">
                <a:solidFill>
                  <a:schemeClr val="accent2"/>
                </a:solidFill>
              </a:rPr>
              <a:t>           </a:t>
            </a:r>
          </a:p>
        </p:txBody>
      </p:sp>
      <p:sp>
        <p:nvSpPr>
          <p:cNvPr id="21507" name="Rectangle 4"/>
          <p:cNvSpPr>
            <a:spLocks noChangeArrowheads="1"/>
          </p:cNvSpPr>
          <p:nvPr/>
        </p:nvSpPr>
        <p:spPr bwMode="auto">
          <a:xfrm>
            <a:off x="1327150" y="2638425"/>
            <a:ext cx="4670425" cy="55563"/>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p>
        </p:txBody>
      </p:sp>
      <p:pic>
        <p:nvPicPr>
          <p:cNvPr id="21508" name="Picture 9" descr="行业文化体系"/>
          <p:cNvPicPr>
            <a:picLocks noChangeAspect="1" noChangeArrowheads="1"/>
          </p:cNvPicPr>
          <p:nvPr/>
        </p:nvPicPr>
        <p:blipFill>
          <a:blip r:embed="rId2" cstate="email">
            <a:lum bright="18000"/>
            <a:extLst>
              <a:ext uri="{28A0092B-C50C-407E-A947-70E740481C1C}">
                <a14:useLocalDpi xmlns:a14="http://schemas.microsoft.com/office/drawing/2010/main"/>
              </a:ext>
            </a:extLst>
          </a:blip>
          <a:srcRect/>
          <a:stretch>
            <a:fillRect/>
          </a:stretch>
        </p:blipFill>
        <p:spPr bwMode="auto">
          <a:xfrm>
            <a:off x="434975" y="2794000"/>
            <a:ext cx="2613025" cy="3679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11" descr="我院加入中国报关协会报关行业职业教育指导委员会"/>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1688" y="2819400"/>
            <a:ext cx="5643562" cy="3667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20"/>
          <p:cNvSpPr>
            <a:spLocks noChangeArrowheads="1"/>
          </p:cNvSpPr>
          <p:nvPr/>
        </p:nvSpPr>
        <p:spPr bwMode="auto">
          <a:xfrm>
            <a:off x="631825" y="1677988"/>
            <a:ext cx="6083300"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三</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拓展“三二一”课程体系，塑造专业文化品质</a:t>
            </a:r>
          </a:p>
        </p:txBody>
      </p:sp>
      <p:grpSp>
        <p:nvGrpSpPr>
          <p:cNvPr id="21511" name="Group 209"/>
          <p:cNvGrpSpPr>
            <a:grpSpLocks/>
          </p:cNvGrpSpPr>
          <p:nvPr/>
        </p:nvGrpSpPr>
        <p:grpSpPr bwMode="auto">
          <a:xfrm>
            <a:off x="222250" y="779463"/>
            <a:ext cx="4546600" cy="719137"/>
            <a:chOff x="140" y="491"/>
            <a:chExt cx="2864" cy="453"/>
          </a:xfrm>
        </p:grpSpPr>
        <p:sp>
          <p:nvSpPr>
            <p:cNvPr id="21512"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21513"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4"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入选奖 校园四季景 夏"/>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3370" y="5096521"/>
            <a:ext cx="2670629" cy="1761479"/>
          </a:xfrm>
          <a:prstGeom prst="ellipse">
            <a:avLst/>
          </a:prstGeom>
          <a:ln>
            <a:noFill/>
          </a:ln>
          <a:effectLst>
            <a:softEdge rad="112500"/>
          </a:effectLst>
        </p:spPr>
      </p:pic>
      <p:sp>
        <p:nvSpPr>
          <p:cNvPr id="243720" name="Rectangle 8"/>
          <p:cNvSpPr>
            <a:spLocks noChangeArrowheads="1"/>
          </p:cNvSpPr>
          <p:nvPr/>
        </p:nvSpPr>
        <p:spPr bwMode="auto">
          <a:xfrm>
            <a:off x="750888" y="1679575"/>
            <a:ext cx="5570537"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四</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提升教师的职业素养，突出教师主体地位</a:t>
            </a:r>
          </a:p>
        </p:txBody>
      </p:sp>
      <p:sp>
        <p:nvSpPr>
          <p:cNvPr id="9" name="矩形 8"/>
          <p:cNvSpPr/>
          <p:nvPr/>
        </p:nvSpPr>
        <p:spPr>
          <a:xfrm>
            <a:off x="347226" y="2598054"/>
            <a:ext cx="4718260" cy="653144"/>
          </a:xfrm>
          <a:prstGeom prst="rect">
            <a:avLst/>
          </a:prstGeom>
          <a:solidFill>
            <a:srgbClr val="9BBB59"/>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zh-CN" altLang="en-US" sz="2000" b="1" dirty="0">
                <a:effectLst>
                  <a:outerShdw blurRad="38100" dist="38100" dir="2700000" algn="tl">
                    <a:srgbClr val="C0C0C0"/>
                  </a:outerShdw>
                </a:effectLst>
              </a:rPr>
              <a:t>塑造正确的职业价值观（灵魂）</a:t>
            </a:r>
          </a:p>
        </p:txBody>
      </p:sp>
      <p:sp>
        <p:nvSpPr>
          <p:cNvPr id="10" name="矩形 9"/>
          <p:cNvSpPr/>
          <p:nvPr/>
        </p:nvSpPr>
        <p:spPr>
          <a:xfrm>
            <a:off x="347226" y="3454396"/>
            <a:ext cx="4718260" cy="653144"/>
          </a:xfrm>
          <a:prstGeom prst="rect">
            <a:avLst/>
          </a:prstGeom>
          <a:solidFill>
            <a:srgbClr val="00B05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zh-CN" altLang="en-US" sz="2000" b="1" dirty="0">
                <a:effectLst>
                  <a:outerShdw blurRad="38100" dist="38100" dir="2700000" algn="tl">
                    <a:srgbClr val="C0C0C0"/>
                  </a:outerShdw>
                </a:effectLst>
              </a:rPr>
              <a:t>培育职业人文素养（核心）</a:t>
            </a:r>
          </a:p>
        </p:txBody>
      </p:sp>
      <p:sp>
        <p:nvSpPr>
          <p:cNvPr id="11" name="矩形 10"/>
          <p:cNvSpPr/>
          <p:nvPr/>
        </p:nvSpPr>
        <p:spPr>
          <a:xfrm>
            <a:off x="347226" y="4310738"/>
            <a:ext cx="4718260" cy="653144"/>
          </a:xfrm>
          <a:prstGeom prst="rect">
            <a:avLst/>
          </a:prstGeom>
          <a:solidFill>
            <a:srgbClr val="0070C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zh-CN" altLang="en-US" sz="2000" b="1" dirty="0">
                <a:effectLst>
                  <a:outerShdw blurRad="38100" dist="38100" dir="2700000" algn="tl">
                    <a:srgbClr val="C0C0C0"/>
                  </a:outerShdw>
                </a:effectLst>
              </a:rPr>
              <a:t>培养教师文化反思能力（关键） </a:t>
            </a:r>
          </a:p>
        </p:txBody>
      </p:sp>
      <p:sp>
        <p:nvSpPr>
          <p:cNvPr id="12" name="矩形 11"/>
          <p:cNvSpPr/>
          <p:nvPr/>
        </p:nvSpPr>
        <p:spPr>
          <a:xfrm>
            <a:off x="347226" y="5167081"/>
            <a:ext cx="4718260" cy="653144"/>
          </a:xfrm>
          <a:prstGeom prst="rect">
            <a:avLst/>
          </a:prstGeom>
          <a:solidFill>
            <a:srgbClr val="66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defRPr/>
            </a:pPr>
            <a:r>
              <a:rPr lang="zh-CN" altLang="en-US" sz="2000" b="1" dirty="0">
                <a:effectLst>
                  <a:outerShdw blurRad="38100" dist="38100" dir="2700000" algn="tl">
                    <a:srgbClr val="C0C0C0"/>
                  </a:outerShdw>
                </a:effectLst>
              </a:rPr>
              <a:t>培养教师学习共同体建设能力</a:t>
            </a:r>
            <a:r>
              <a:rPr lang="zh-CN" altLang="en-US" sz="2000" b="1" dirty="0"/>
              <a:t>（保证）</a:t>
            </a:r>
            <a:r>
              <a:rPr lang="zh-CN" altLang="en-US" sz="2000" dirty="0"/>
              <a:t> </a:t>
            </a:r>
          </a:p>
        </p:txBody>
      </p:sp>
      <p:grpSp>
        <p:nvGrpSpPr>
          <p:cNvPr id="22536" name="Group 209"/>
          <p:cNvGrpSpPr>
            <a:grpSpLocks/>
          </p:cNvGrpSpPr>
          <p:nvPr/>
        </p:nvGrpSpPr>
        <p:grpSpPr bwMode="auto">
          <a:xfrm>
            <a:off x="222250" y="779463"/>
            <a:ext cx="4546600" cy="719137"/>
            <a:chOff x="140" y="491"/>
            <a:chExt cx="2864" cy="453"/>
          </a:xfrm>
        </p:grpSpPr>
        <p:sp>
          <p:nvSpPr>
            <p:cNvPr id="2"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22542"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43"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pic>
        <p:nvPicPr>
          <p:cNvPr id="13" name="Picture 11" descr="人生导师"/>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0338" y="2149475"/>
            <a:ext cx="3598862" cy="2519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0" name="Picture 12" descr="C:\Documents and Settings\Administrator\桌面\201362816321884.jpg"/>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40338" y="2849563"/>
            <a:ext cx="35988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商学院师德"/>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40338" y="3549650"/>
            <a:ext cx="3598862" cy="2520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1" name="Picture 13" descr="C:\Documents and Settings\Administrator\桌面\201362816630275.jpg"/>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40338" y="4251325"/>
            <a:ext cx="35988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Bottom)">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par>
                                <p:cTn id="16" presetID="12" presetClass="entr" presetSubtype="4" fill="hold" nodeType="withEffect">
                                  <p:stCondLst>
                                    <p:cond delay="0"/>
                                  </p:stCondLst>
                                  <p:childTnLst>
                                    <p:set>
                                      <p:cBhvr>
                                        <p:cTn id="17" dur="1" fill="hold">
                                          <p:stCondLst>
                                            <p:cond delay="0"/>
                                          </p:stCondLst>
                                        </p:cTn>
                                        <p:tgtEl>
                                          <p:spTgt spid="22540"/>
                                        </p:tgtEl>
                                        <p:attrNameLst>
                                          <p:attrName>style.visibility</p:attrName>
                                        </p:attrNameLst>
                                      </p:cBhvr>
                                      <p:to>
                                        <p:strVal val="visible"/>
                                      </p:to>
                                    </p:set>
                                    <p:animEffect transition="in" filter="slide(fromBottom)">
                                      <p:cBhvr>
                                        <p:cTn id="18" dur="500"/>
                                        <p:tgtEl>
                                          <p:spTgt spid="225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par>
                                <p:cTn id="24" presetID="1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lide(fromBottom)">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Bottom)">
                                      <p:cBhvr>
                                        <p:cTn id="31" dur="500"/>
                                        <p:tgtEl>
                                          <p:spTgt spid="12"/>
                                        </p:tgtEl>
                                      </p:cBhvr>
                                    </p:animEffect>
                                  </p:childTnLst>
                                </p:cTn>
                              </p:par>
                              <p:par>
                                <p:cTn id="32" presetID="12" presetClass="entr" presetSubtype="4" fill="hold" nodeType="withEffect">
                                  <p:stCondLst>
                                    <p:cond delay="0"/>
                                  </p:stCondLst>
                                  <p:childTnLst>
                                    <p:set>
                                      <p:cBhvr>
                                        <p:cTn id="33" dur="1" fill="hold">
                                          <p:stCondLst>
                                            <p:cond delay="0"/>
                                          </p:stCondLst>
                                        </p:cTn>
                                        <p:tgtEl>
                                          <p:spTgt spid="22541"/>
                                        </p:tgtEl>
                                        <p:attrNameLst>
                                          <p:attrName>style.visibility</p:attrName>
                                        </p:attrNameLst>
                                      </p:cBhvr>
                                      <p:to>
                                        <p:strVal val="visible"/>
                                      </p:to>
                                    </p:set>
                                    <p:animEffect transition="in" filter="slide(fromBottom)">
                                      <p:cBhvr>
                                        <p:cTn id="34" dur="5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45" name="Rectangle 17"/>
          <p:cNvSpPr>
            <a:spLocks noChangeArrowheads="1"/>
          </p:cNvSpPr>
          <p:nvPr/>
        </p:nvSpPr>
        <p:spPr bwMode="auto">
          <a:xfrm>
            <a:off x="617538" y="1606550"/>
            <a:ext cx="5313362"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五</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丰富职业实践活动，增强专业文化体验</a:t>
            </a:r>
          </a:p>
        </p:txBody>
      </p:sp>
      <p:sp>
        <p:nvSpPr>
          <p:cNvPr id="9" name="Rectangle 19"/>
          <p:cNvSpPr>
            <a:spLocks noChangeArrowheads="1"/>
          </p:cNvSpPr>
          <p:nvPr/>
        </p:nvSpPr>
        <p:spPr bwMode="auto">
          <a:xfrm>
            <a:off x="377825" y="2249488"/>
            <a:ext cx="8577263" cy="1322387"/>
          </a:xfrm>
          <a:prstGeom prst="rect">
            <a:avLst/>
          </a:prstGeom>
          <a:noFill/>
          <a:ln w="9525">
            <a:noFill/>
            <a:miter lim="800000"/>
            <a:headEnd/>
            <a:tailEnd/>
          </a:ln>
          <a:effectLst/>
        </p:spPr>
        <p:txBody>
          <a:bodyPr anchor="ctr">
            <a:spAutoFit/>
          </a:bodyPr>
          <a:lstStyle/>
          <a:p>
            <a:pPr algn="l">
              <a:spcBef>
                <a:spcPct val="0"/>
              </a:spcBef>
              <a:defRPr/>
            </a:pPr>
            <a:r>
              <a:rPr lang="zh-CN" altLang="en-US" b="1" dirty="0">
                <a:effectLst>
                  <a:outerShdw blurRad="38100" dist="38100" dir="2700000" algn="tl">
                    <a:srgbClr val="C0C0C0"/>
                  </a:outerShdw>
                </a:effectLst>
              </a:rPr>
              <a:t>开发四步教学法</a:t>
            </a:r>
          </a:p>
          <a:p>
            <a:pPr algn="l">
              <a:spcBef>
                <a:spcPct val="0"/>
              </a:spcBef>
              <a:buClr>
                <a:schemeClr val="accent2"/>
              </a:buClr>
              <a:buFont typeface="Wingdings" pitchFamily="2" charset="2"/>
              <a:buChar char="n"/>
              <a:defRPr/>
            </a:pPr>
            <a:r>
              <a:rPr lang="zh-CN" altLang="en-US" sz="2400" dirty="0">
                <a:solidFill>
                  <a:schemeClr val="tx1"/>
                </a:solidFill>
                <a:latin typeface="宋体" pitchFamily="2" charset="-122"/>
                <a:ea typeface="宋体" pitchFamily="2" charset="-122"/>
              </a:rPr>
              <a:t>实施“情境教学”、“角色扮演”、“任务驱动”、“互动反思”等策略。</a:t>
            </a:r>
          </a:p>
        </p:txBody>
      </p:sp>
      <p:pic>
        <p:nvPicPr>
          <p:cNvPr id="23556" name="Picture 14" descr="2013年承办全国报关技能大赛比赛现场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9800" y="3673475"/>
            <a:ext cx="3960813" cy="2881313"/>
          </a:xfrm>
          <a:prstGeom prst="rect">
            <a:avLst/>
          </a:prstGeom>
          <a:solidFill>
            <a:srgbClr val="FF00FF"/>
          </a:solidFill>
          <a:ln w="9525">
            <a:solidFill>
              <a:schemeClr val="tx1"/>
            </a:solidFill>
            <a:miter lim="800000"/>
            <a:headEnd/>
            <a:tailEnd/>
          </a:ln>
        </p:spPr>
      </p:pic>
      <p:pic>
        <p:nvPicPr>
          <p:cNvPr id="23557" name="Picture 23" descr="由学生向职工转变（2010年全国职业院校物流技能大赛冠军 就职于苏宁电器）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325" y="3690938"/>
            <a:ext cx="3959225"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3558" name="Group 209"/>
          <p:cNvGrpSpPr>
            <a:grpSpLocks/>
          </p:cNvGrpSpPr>
          <p:nvPr/>
        </p:nvGrpSpPr>
        <p:grpSpPr bwMode="auto">
          <a:xfrm>
            <a:off x="222250" y="779463"/>
            <a:ext cx="4546600" cy="719137"/>
            <a:chOff x="140" y="491"/>
            <a:chExt cx="2864" cy="453"/>
          </a:xfrm>
        </p:grpSpPr>
        <p:sp>
          <p:nvSpPr>
            <p:cNvPr id="23559"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23560"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61"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9"/>
          <p:cNvSpPr>
            <a:spLocks noChangeArrowheads="1"/>
          </p:cNvSpPr>
          <p:nvPr/>
        </p:nvSpPr>
        <p:spPr bwMode="auto">
          <a:xfrm>
            <a:off x="333375" y="2286000"/>
            <a:ext cx="8477250" cy="954088"/>
          </a:xfrm>
          <a:prstGeom prst="rect">
            <a:avLst/>
          </a:prstGeom>
          <a:noFill/>
          <a:ln w="9525">
            <a:noFill/>
            <a:miter lim="800000"/>
            <a:headEnd/>
            <a:tailEnd/>
          </a:ln>
          <a:effectLst/>
        </p:spPr>
        <p:txBody>
          <a:bodyPr anchor="ctr">
            <a:spAutoFit/>
          </a:bodyPr>
          <a:lstStyle/>
          <a:p>
            <a:pPr algn="l">
              <a:spcBef>
                <a:spcPct val="0"/>
              </a:spcBef>
              <a:defRPr/>
            </a:pPr>
            <a:r>
              <a:rPr lang="zh-CN" altLang="en-US" b="1" dirty="0">
                <a:effectLst>
                  <a:outerShdw blurRad="38100" dist="38100" dir="2700000" algn="tl">
                    <a:srgbClr val="C0C0C0"/>
                  </a:outerShdw>
                </a:effectLst>
              </a:rPr>
              <a:t>构建教学情境体系</a:t>
            </a:r>
          </a:p>
          <a:p>
            <a:pPr algn="l">
              <a:spcBef>
                <a:spcPct val="0"/>
              </a:spcBef>
              <a:buClr>
                <a:schemeClr val="accent2"/>
              </a:buClr>
              <a:buFont typeface="Wingdings" pitchFamily="2" charset="2"/>
              <a:buChar char="n"/>
              <a:defRPr/>
            </a:pPr>
            <a:r>
              <a:rPr lang="zh-CN" altLang="en-US" sz="2400" dirty="0">
                <a:solidFill>
                  <a:schemeClr val="tx1"/>
                </a:solidFill>
                <a:latin typeface="宋体" pitchFamily="2" charset="-122"/>
                <a:ea typeface="宋体" pitchFamily="2" charset="-122"/>
              </a:rPr>
              <a:t>专题研讨、企业家讲坛、拓展训练、情境体验、职业实践。</a:t>
            </a:r>
          </a:p>
        </p:txBody>
      </p:sp>
      <p:pic>
        <p:nvPicPr>
          <p:cNvPr id="24579" name="Picture 25" descr="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 y="3606800"/>
            <a:ext cx="3959225"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23" descr="南京新东方校长讲学"/>
          <p:cNvPicPr>
            <a:picLocks noChangeArrowheads="1"/>
          </p:cNvPicPr>
          <p:nvPr/>
        </p:nvPicPr>
        <p:blipFill>
          <a:blip r:embed="rId4" cstate="email">
            <a:extLst>
              <a:ext uri="{28A0092B-C50C-407E-A947-70E740481C1C}">
                <a14:useLocalDpi xmlns:a14="http://schemas.microsoft.com/office/drawing/2010/main"/>
              </a:ext>
            </a:extLst>
          </a:blip>
          <a:srcRect t="26457"/>
          <a:stretch>
            <a:fillRect/>
          </a:stretch>
        </p:blipFill>
        <p:spPr bwMode="auto">
          <a:xfrm>
            <a:off x="4700588" y="3589338"/>
            <a:ext cx="3959225" cy="2881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7"/>
          <p:cNvSpPr>
            <a:spLocks noChangeArrowheads="1"/>
          </p:cNvSpPr>
          <p:nvPr/>
        </p:nvSpPr>
        <p:spPr bwMode="auto">
          <a:xfrm>
            <a:off x="617538" y="1606550"/>
            <a:ext cx="5313362"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五</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丰富职业实践活动，增强专业文化体验</a:t>
            </a:r>
          </a:p>
        </p:txBody>
      </p:sp>
      <p:grpSp>
        <p:nvGrpSpPr>
          <p:cNvPr id="24582" name="Group 209"/>
          <p:cNvGrpSpPr>
            <a:grpSpLocks/>
          </p:cNvGrpSpPr>
          <p:nvPr/>
        </p:nvGrpSpPr>
        <p:grpSpPr bwMode="auto">
          <a:xfrm>
            <a:off x="222250" y="779463"/>
            <a:ext cx="4546600" cy="719137"/>
            <a:chOff x="140" y="491"/>
            <a:chExt cx="2864" cy="453"/>
          </a:xfrm>
        </p:grpSpPr>
        <p:sp>
          <p:nvSpPr>
            <p:cNvPr id="24583"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24584"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85"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5" descr="我校喜获2013年全国职业院校技能大赛机器人技术应用赛项金牌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513" y="3475038"/>
            <a:ext cx="3959225"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9"/>
          <p:cNvSpPr>
            <a:spLocks noChangeArrowheads="1"/>
          </p:cNvSpPr>
          <p:nvPr/>
        </p:nvSpPr>
        <p:spPr bwMode="auto">
          <a:xfrm>
            <a:off x="377825" y="2201863"/>
            <a:ext cx="6762750" cy="954087"/>
          </a:xfrm>
          <a:prstGeom prst="rect">
            <a:avLst/>
          </a:prstGeom>
          <a:noFill/>
          <a:ln w="9525">
            <a:noFill/>
            <a:miter lim="800000"/>
            <a:headEnd/>
            <a:tailEnd/>
          </a:ln>
          <a:effectLst/>
        </p:spPr>
        <p:txBody>
          <a:bodyPr anchor="ctr">
            <a:spAutoFit/>
          </a:bodyPr>
          <a:lstStyle/>
          <a:p>
            <a:pPr algn="l">
              <a:spcBef>
                <a:spcPct val="0"/>
              </a:spcBef>
              <a:defRPr/>
            </a:pPr>
            <a:r>
              <a:rPr lang="zh-CN" altLang="en-US" b="1" dirty="0">
                <a:effectLst>
                  <a:outerShdw blurRad="38100" dist="38100" dir="2700000" algn="tl">
                    <a:srgbClr val="C0C0C0"/>
                  </a:outerShdw>
                </a:effectLst>
              </a:rPr>
              <a:t>设计技能大赛</a:t>
            </a:r>
          </a:p>
          <a:p>
            <a:pPr algn="l">
              <a:spcBef>
                <a:spcPct val="0"/>
              </a:spcBef>
              <a:buClr>
                <a:schemeClr val="accent2"/>
              </a:buClr>
              <a:buFont typeface="Wingdings" pitchFamily="2" charset="2"/>
              <a:buChar char="n"/>
              <a:defRPr/>
            </a:pPr>
            <a:r>
              <a:rPr lang="zh-CN" altLang="en-US" sz="2400" dirty="0">
                <a:solidFill>
                  <a:schemeClr val="tx1"/>
                </a:solidFill>
                <a:latin typeface="宋体" pitchFamily="2" charset="-122"/>
                <a:ea typeface="宋体" pitchFamily="2" charset="-122"/>
              </a:rPr>
              <a:t>全方位体验行业文化。</a:t>
            </a:r>
          </a:p>
        </p:txBody>
      </p:sp>
      <p:pic>
        <p:nvPicPr>
          <p:cNvPr id="25604" name="Picture 8" descr="2012年全国职业院校报关技能大赛团队赛一等奖 个人单项赛前三名"/>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0413" y="3475038"/>
            <a:ext cx="3959225" cy="287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7"/>
          <p:cNvSpPr>
            <a:spLocks noChangeArrowheads="1"/>
          </p:cNvSpPr>
          <p:nvPr/>
        </p:nvSpPr>
        <p:spPr bwMode="auto">
          <a:xfrm>
            <a:off x="617538" y="1606550"/>
            <a:ext cx="5313362" cy="400050"/>
          </a:xfrm>
          <a:prstGeom prst="rect">
            <a:avLst/>
          </a:prstGeom>
          <a:noFill/>
          <a:ln w="9525" algn="ctr">
            <a:noFill/>
            <a:miter lim="800000"/>
            <a:headEnd/>
            <a:tailEnd/>
          </a:ln>
          <a:effectLst/>
        </p:spPr>
        <p:txBody>
          <a:bodyPr wrap="none">
            <a:spAutoFit/>
          </a:bodyPr>
          <a:lstStyle/>
          <a:p>
            <a:pPr>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五</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丰富职业实践活动，增强专业文化体验</a:t>
            </a:r>
          </a:p>
        </p:txBody>
      </p:sp>
      <p:grpSp>
        <p:nvGrpSpPr>
          <p:cNvPr id="25606" name="Group 209"/>
          <p:cNvGrpSpPr>
            <a:grpSpLocks/>
          </p:cNvGrpSpPr>
          <p:nvPr/>
        </p:nvGrpSpPr>
        <p:grpSpPr bwMode="auto">
          <a:xfrm>
            <a:off x="222250" y="779463"/>
            <a:ext cx="4546600" cy="719137"/>
            <a:chOff x="140" y="491"/>
            <a:chExt cx="2864" cy="453"/>
          </a:xfrm>
        </p:grpSpPr>
        <p:sp>
          <p:nvSpPr>
            <p:cNvPr id="25607"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25608"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09"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180975" y="1090613"/>
            <a:ext cx="6502400" cy="579437"/>
          </a:xfrm>
          <a:prstGeom prst="rect">
            <a:avLst/>
          </a:prstGeom>
          <a:noFill/>
          <a:ln w="9525">
            <a:noFill/>
            <a:miter lim="800000"/>
            <a:headEnd/>
            <a:tailEnd/>
          </a:ln>
        </p:spPr>
        <p:txBody>
          <a:bodyPr anchor="ctr">
            <a:spAutoFit/>
          </a:bodyPr>
          <a:lstStyle/>
          <a:p>
            <a:pPr>
              <a:defRPr/>
            </a:pPr>
            <a:r>
              <a:rPr lang="zh-CN" altLang="en-US" b="1">
                <a:solidFill>
                  <a:srgbClr val="333333"/>
                </a:solidFill>
                <a:effectLst>
                  <a:outerShdw blurRad="38100" dist="38100" dir="2700000" algn="tl">
                    <a:srgbClr val="C0C0C0"/>
                  </a:outerShdw>
                </a:effectLst>
              </a:rPr>
              <a:t>专业文化对接行业文化的系统设计</a:t>
            </a:r>
          </a:p>
        </p:txBody>
      </p:sp>
      <p:grpSp>
        <p:nvGrpSpPr>
          <p:cNvPr id="7171" name="Group 3"/>
          <p:cNvGrpSpPr>
            <a:grpSpLocks/>
          </p:cNvGrpSpPr>
          <p:nvPr/>
        </p:nvGrpSpPr>
        <p:grpSpPr bwMode="auto">
          <a:xfrm>
            <a:off x="996950" y="1890713"/>
            <a:ext cx="1992313" cy="1897062"/>
            <a:chOff x="1020" y="981"/>
            <a:chExt cx="1255" cy="1195"/>
          </a:xfrm>
        </p:grpSpPr>
        <p:sp>
          <p:nvSpPr>
            <p:cNvPr id="6150" name="Rectangle 2"/>
            <p:cNvSpPr>
              <a:spLocks noChangeArrowheads="1"/>
            </p:cNvSpPr>
            <p:nvPr/>
          </p:nvSpPr>
          <p:spPr bwMode="auto">
            <a:xfrm>
              <a:off x="1338" y="1344"/>
              <a:ext cx="937" cy="832"/>
            </a:xfrm>
            <a:prstGeom prst="rect">
              <a:avLst/>
            </a:prstGeom>
            <a:pattFill prst="ltHorz">
              <a:fgClr>
                <a:srgbClr val="FFFF99"/>
              </a:fgClr>
              <a:bgClr>
                <a:srgbClr val="FFFFFF"/>
              </a:bgClr>
            </a:pattFill>
            <a:ln w="9525">
              <a:solidFill>
                <a:srgbClr val="808080"/>
              </a:solidFill>
              <a:miter lim="800000"/>
              <a:headEnd/>
              <a:tailEnd/>
            </a:ln>
          </p:spPr>
          <p:txBody>
            <a:bodyPr anchor="ctr">
              <a:spAutoFit/>
            </a:bodyPr>
            <a:lstStyle/>
            <a:p>
              <a:pPr algn="l" eaLnBrk="0" hangingPunct="0">
                <a:spcBef>
                  <a:spcPct val="0"/>
                </a:spcBef>
                <a:defRPr/>
              </a:pPr>
              <a:r>
                <a:rPr lang="zh-CN" altLang="en-US" sz="4000" b="1">
                  <a:solidFill>
                    <a:srgbClr val="1C1C1C"/>
                  </a:solidFill>
                  <a:effectLst>
                    <a:outerShdw blurRad="38100" dist="38100" dir="2700000" algn="tl">
                      <a:srgbClr val="C0C0C0"/>
                    </a:outerShdw>
                  </a:effectLst>
                  <a:latin typeface="创艺简隶书" pitchFamily="2" charset="-122"/>
                  <a:ea typeface="创艺简隶书" pitchFamily="2" charset="-122"/>
                </a:rPr>
                <a:t>　报 </a:t>
              </a:r>
            </a:p>
            <a:p>
              <a:pPr algn="l" eaLnBrk="0" hangingPunct="0">
                <a:spcBef>
                  <a:spcPct val="0"/>
                </a:spcBef>
                <a:defRPr/>
              </a:pPr>
              <a:r>
                <a:rPr lang="zh-CN" altLang="en-US" sz="4000" b="1">
                  <a:solidFill>
                    <a:srgbClr val="1C1C1C"/>
                  </a:solidFill>
                  <a:effectLst>
                    <a:outerShdw blurRad="38100" dist="38100" dir="2700000" algn="tl">
                      <a:srgbClr val="C0C0C0"/>
                    </a:outerShdw>
                  </a:effectLst>
                  <a:latin typeface="创艺简隶书" pitchFamily="2" charset="-122"/>
                  <a:ea typeface="创艺简隶书" pitchFamily="2" charset="-122"/>
                </a:rPr>
                <a:t>提纲</a:t>
              </a:r>
              <a:endParaRPr lang="zh-CN" altLang="en-US" sz="800" b="1">
                <a:solidFill>
                  <a:schemeClr val="bg1"/>
                </a:solidFill>
                <a:effectLst>
                  <a:outerShdw blurRad="38100" dist="38100" dir="2700000" algn="tl">
                    <a:srgbClr val="C0C0C0"/>
                  </a:outerShdw>
                </a:effectLst>
                <a:latin typeface="创艺简隶书" pitchFamily="2" charset="-122"/>
                <a:ea typeface="创艺简隶书" pitchFamily="2" charset="-122"/>
              </a:endParaRPr>
            </a:p>
          </p:txBody>
        </p:sp>
        <p:sp>
          <p:nvSpPr>
            <p:cNvPr id="175109" name="Rectangle 5"/>
            <p:cNvSpPr>
              <a:spLocks noChangeArrowheads="1"/>
            </p:cNvSpPr>
            <p:nvPr/>
          </p:nvSpPr>
          <p:spPr bwMode="auto">
            <a:xfrm>
              <a:off x="1020" y="981"/>
              <a:ext cx="884" cy="980"/>
            </a:xfrm>
            <a:prstGeom prst="rect">
              <a:avLst/>
            </a:prstGeom>
            <a:noFill/>
            <a:ln w="9525" algn="ctr">
              <a:noFill/>
              <a:miter lim="800000"/>
              <a:headEnd/>
              <a:tailEnd/>
            </a:ln>
            <a:effectLst/>
          </p:spPr>
          <p:txBody>
            <a:bodyPr wrap="none">
              <a:spAutoFit/>
            </a:bodyPr>
            <a:lstStyle/>
            <a:p>
              <a:pPr algn="l">
                <a:defRPr/>
              </a:pPr>
              <a:r>
                <a:rPr lang="zh-CN" altLang="en-US" sz="9600">
                  <a:solidFill>
                    <a:srgbClr val="FF0000"/>
                  </a:solidFill>
                  <a:effectLst>
                    <a:outerShdw blurRad="38100" dist="38100" dir="2700000" algn="tl">
                      <a:srgbClr val="C0C0C0"/>
                    </a:outerShdw>
                  </a:effectLst>
                  <a:latin typeface="方正舒体" pitchFamily="2" charset="-122"/>
                  <a:ea typeface="方正舒体" pitchFamily="2" charset="-122"/>
                </a:rPr>
                <a:t>汇</a:t>
              </a:r>
            </a:p>
          </p:txBody>
        </p:sp>
      </p:grpSp>
      <p:sp>
        <p:nvSpPr>
          <p:cNvPr id="7172" name="Text Box 36"/>
          <p:cNvSpPr txBox="1">
            <a:spLocks noChangeArrowheads="1"/>
          </p:cNvSpPr>
          <p:nvPr/>
        </p:nvSpPr>
        <p:spPr bwMode="auto">
          <a:xfrm>
            <a:off x="5232400" y="6461125"/>
            <a:ext cx="1790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000" b="1">
                <a:solidFill>
                  <a:srgbClr val="F8F8F8"/>
                </a:solidFill>
                <a:latin typeface="Arial" pitchFamily="34" charset="0"/>
                <a:ea typeface="黑体" pitchFamily="49" charset="-122"/>
              </a:rPr>
              <a:t>结语</a:t>
            </a:r>
          </a:p>
        </p:txBody>
      </p:sp>
      <p:grpSp>
        <p:nvGrpSpPr>
          <p:cNvPr id="7173" name="Group 58"/>
          <p:cNvGrpSpPr>
            <a:grpSpLocks/>
          </p:cNvGrpSpPr>
          <p:nvPr/>
        </p:nvGrpSpPr>
        <p:grpSpPr bwMode="auto">
          <a:xfrm>
            <a:off x="3338513" y="2439988"/>
            <a:ext cx="5153025" cy="3543300"/>
            <a:chOff x="2415" y="1537"/>
            <a:chExt cx="2579" cy="2232"/>
          </a:xfrm>
        </p:grpSpPr>
        <p:sp>
          <p:nvSpPr>
            <p:cNvPr id="175135" name="Freeform 31"/>
            <p:cNvSpPr>
              <a:spLocks noChangeAspect="1"/>
            </p:cNvSpPr>
            <p:nvPr/>
          </p:nvSpPr>
          <p:spPr bwMode="gray">
            <a:xfrm>
              <a:off x="2717" y="3158"/>
              <a:ext cx="2271" cy="611"/>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333399">
                    <a:gamma/>
                    <a:shade val="46275"/>
                    <a:invGamma/>
                  </a:srgbClr>
                </a:gs>
                <a:gs pos="50000">
                  <a:srgbClr val="333399">
                    <a:alpha val="91000"/>
                  </a:srgbClr>
                </a:gs>
                <a:gs pos="100000">
                  <a:srgbClr val="333399">
                    <a:gamma/>
                    <a:shade val="46275"/>
                    <a:invGamma/>
                  </a:srgb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p>
          </p:txBody>
        </p:sp>
        <p:sp>
          <p:nvSpPr>
            <p:cNvPr id="175136" name="Freeform 32"/>
            <p:cNvSpPr>
              <a:spLocks noChangeAspect="1"/>
            </p:cNvSpPr>
            <p:nvPr/>
          </p:nvSpPr>
          <p:spPr bwMode="gray">
            <a:xfrm>
              <a:off x="2415" y="3181"/>
              <a:ext cx="290" cy="56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46275"/>
                    <a:invGamma/>
                  </a:schemeClr>
                </a:gs>
                <a:gs pos="50000">
                  <a:schemeClr val="accent2">
                    <a:alpha val="91000"/>
                  </a:schemeClr>
                </a:gs>
                <a:gs pos="100000">
                  <a:schemeClr val="accent2">
                    <a:gamma/>
                    <a:shade val="46275"/>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p>
          </p:txBody>
        </p:sp>
        <p:sp>
          <p:nvSpPr>
            <p:cNvPr id="7176" name="Text Box 33"/>
            <p:cNvSpPr txBox="1">
              <a:spLocks noChangeArrowheads="1"/>
            </p:cNvSpPr>
            <p:nvPr/>
          </p:nvSpPr>
          <p:spPr bwMode="auto">
            <a:xfrm>
              <a:off x="2936" y="3302"/>
              <a:ext cx="17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800" b="1">
                  <a:solidFill>
                    <a:srgbClr val="F8F8F8"/>
                  </a:solidFill>
                  <a:latin typeface="Arial" pitchFamily="34" charset="0"/>
                  <a:ea typeface="黑体" pitchFamily="49" charset="-122"/>
                </a:rPr>
                <a:t>思考与展望</a:t>
              </a:r>
            </a:p>
          </p:txBody>
        </p:sp>
        <p:sp>
          <p:nvSpPr>
            <p:cNvPr id="175144" name="Text Box 40"/>
            <p:cNvSpPr txBox="1">
              <a:spLocks noChangeAspect="1" noChangeArrowheads="1"/>
            </p:cNvSpPr>
            <p:nvPr/>
          </p:nvSpPr>
          <p:spPr bwMode="gray">
            <a:xfrm>
              <a:off x="2464" y="3309"/>
              <a:ext cx="249" cy="354"/>
            </a:xfrm>
            <a:prstGeom prst="rect">
              <a:avLst/>
            </a:prstGeom>
            <a:noFill/>
            <a:ln w="9525">
              <a:noFill/>
              <a:miter lim="800000"/>
              <a:headEnd/>
              <a:tailEnd/>
            </a:ln>
            <a:effectLst>
              <a:outerShdw dist="28398" dir="1593903" algn="ctr" rotWithShape="0">
                <a:srgbClr val="333333">
                  <a:alpha val="50000"/>
                </a:srgbClr>
              </a:outerShdw>
            </a:effectLst>
          </p:spPr>
          <p:txBody>
            <a:bodyPr/>
            <a:lstStyle/>
            <a:p>
              <a:pPr>
                <a:defRPr/>
              </a:pPr>
              <a:r>
                <a:rPr lang="zh-CN" altLang="en-US" sz="2800" b="1" dirty="0">
                  <a:solidFill>
                    <a:srgbClr val="F8F8F8"/>
                  </a:solidFill>
                  <a:latin typeface="Arial" pitchFamily="34" charset="0"/>
                  <a:ea typeface="黑体" pitchFamily="2" charset="-122"/>
                </a:rPr>
                <a:t>三</a:t>
              </a:r>
            </a:p>
          </p:txBody>
        </p:sp>
        <p:grpSp>
          <p:nvGrpSpPr>
            <p:cNvPr id="7178" name="Group 57"/>
            <p:cNvGrpSpPr>
              <a:grpSpLocks/>
            </p:cNvGrpSpPr>
            <p:nvPr/>
          </p:nvGrpSpPr>
          <p:grpSpPr bwMode="auto">
            <a:xfrm>
              <a:off x="2434" y="1537"/>
              <a:ext cx="2557" cy="645"/>
              <a:chOff x="2434" y="1537"/>
              <a:chExt cx="2557" cy="645"/>
            </a:xfrm>
          </p:grpSpPr>
          <p:sp>
            <p:nvSpPr>
              <p:cNvPr id="175145" name="Freeform 41"/>
              <p:cNvSpPr>
                <a:spLocks noChangeAspect="1"/>
              </p:cNvSpPr>
              <p:nvPr/>
            </p:nvSpPr>
            <p:spPr bwMode="gray">
              <a:xfrm>
                <a:off x="2752" y="1537"/>
                <a:ext cx="2239" cy="643"/>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333399">
                      <a:gamma/>
                      <a:shade val="46275"/>
                      <a:invGamma/>
                    </a:srgbClr>
                  </a:gs>
                  <a:gs pos="50000">
                    <a:srgbClr val="333399">
                      <a:alpha val="91000"/>
                    </a:srgbClr>
                  </a:gs>
                  <a:gs pos="100000">
                    <a:srgbClr val="333399">
                      <a:gamma/>
                      <a:shade val="46275"/>
                      <a:invGamma/>
                    </a:srgb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p>
            </p:txBody>
          </p:sp>
          <p:sp>
            <p:nvSpPr>
              <p:cNvPr id="175146" name="Freeform 42"/>
              <p:cNvSpPr>
                <a:spLocks noChangeAspect="1"/>
              </p:cNvSpPr>
              <p:nvPr/>
            </p:nvSpPr>
            <p:spPr bwMode="gray">
              <a:xfrm>
                <a:off x="2434" y="1537"/>
                <a:ext cx="290" cy="64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46275"/>
                      <a:invGamma/>
                    </a:schemeClr>
                  </a:gs>
                  <a:gs pos="50000">
                    <a:schemeClr val="accent2">
                      <a:alpha val="91000"/>
                    </a:schemeClr>
                  </a:gs>
                  <a:gs pos="100000">
                    <a:schemeClr val="accent2">
                      <a:gamma/>
                      <a:shade val="46275"/>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p>
            </p:txBody>
          </p:sp>
          <p:sp>
            <p:nvSpPr>
              <p:cNvPr id="7185" name="Text Box 43"/>
              <p:cNvSpPr txBox="1">
                <a:spLocks noChangeArrowheads="1"/>
              </p:cNvSpPr>
              <p:nvPr/>
            </p:nvSpPr>
            <p:spPr bwMode="auto">
              <a:xfrm>
                <a:off x="2835" y="1548"/>
                <a:ext cx="198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800" b="1">
                    <a:solidFill>
                      <a:srgbClr val="F8F8F8"/>
                    </a:solidFill>
                    <a:latin typeface="Arial" pitchFamily="34" charset="0"/>
                    <a:ea typeface="黑体" pitchFamily="49" charset="-122"/>
                  </a:rPr>
                  <a:t>学校基本情况与校园文化建设的基本思路 </a:t>
                </a:r>
              </a:p>
            </p:txBody>
          </p:sp>
          <p:sp>
            <p:nvSpPr>
              <p:cNvPr id="175148" name="Text Box 44"/>
              <p:cNvSpPr txBox="1">
                <a:spLocks noChangeAspect="1" noChangeArrowheads="1"/>
              </p:cNvSpPr>
              <p:nvPr/>
            </p:nvSpPr>
            <p:spPr bwMode="gray">
              <a:xfrm>
                <a:off x="2457" y="1718"/>
                <a:ext cx="250" cy="277"/>
              </a:xfrm>
              <a:prstGeom prst="rect">
                <a:avLst/>
              </a:prstGeom>
              <a:noFill/>
              <a:ln w="9525">
                <a:noFill/>
                <a:miter lim="800000"/>
                <a:headEnd/>
                <a:tailEnd/>
              </a:ln>
              <a:effectLst>
                <a:outerShdw dist="28398" dir="1593903" algn="ctr" rotWithShape="0">
                  <a:srgbClr val="333333">
                    <a:alpha val="50000"/>
                  </a:srgbClr>
                </a:outerShdw>
              </a:effectLst>
            </p:spPr>
            <p:txBody>
              <a:bodyPr/>
              <a:lstStyle/>
              <a:p>
                <a:pPr>
                  <a:defRPr/>
                </a:pPr>
                <a:r>
                  <a:rPr lang="zh-CN" altLang="en-US" sz="2800" b="1" dirty="0">
                    <a:solidFill>
                      <a:srgbClr val="F8F8F8"/>
                    </a:solidFill>
                    <a:latin typeface="Arial" pitchFamily="34" charset="0"/>
                    <a:ea typeface="黑体" pitchFamily="2" charset="-122"/>
                  </a:rPr>
                  <a:t>一</a:t>
                </a:r>
              </a:p>
            </p:txBody>
          </p:sp>
        </p:grpSp>
        <p:sp>
          <p:nvSpPr>
            <p:cNvPr id="175150" name="Freeform 46"/>
            <p:cNvSpPr>
              <a:spLocks noChangeAspect="1"/>
            </p:cNvSpPr>
            <p:nvPr/>
          </p:nvSpPr>
          <p:spPr bwMode="gray">
            <a:xfrm>
              <a:off x="2421" y="2364"/>
              <a:ext cx="290" cy="643"/>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46275"/>
                    <a:invGamma/>
                  </a:schemeClr>
                </a:gs>
                <a:gs pos="50000">
                  <a:schemeClr val="accent2">
                    <a:alpha val="91000"/>
                  </a:schemeClr>
                </a:gs>
                <a:gs pos="100000">
                  <a:schemeClr val="accent2">
                    <a:gamma/>
                    <a:shade val="46275"/>
                    <a:invGamma/>
                  </a:scheme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p>
          </p:txBody>
        </p:sp>
        <p:sp>
          <p:nvSpPr>
            <p:cNvPr id="175149" name="Freeform 45"/>
            <p:cNvSpPr>
              <a:spLocks noChangeAspect="1"/>
            </p:cNvSpPr>
            <p:nvPr/>
          </p:nvSpPr>
          <p:spPr bwMode="gray">
            <a:xfrm>
              <a:off x="2723" y="2376"/>
              <a:ext cx="2271" cy="631"/>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333399">
                    <a:gamma/>
                    <a:shade val="46275"/>
                    <a:invGamma/>
                  </a:srgbClr>
                </a:gs>
                <a:gs pos="50000">
                  <a:srgbClr val="333399">
                    <a:alpha val="91000"/>
                  </a:srgbClr>
                </a:gs>
                <a:gs pos="100000">
                  <a:srgbClr val="333399">
                    <a:gamma/>
                    <a:shade val="46275"/>
                    <a:invGamma/>
                  </a:srgbClr>
                </a:gs>
              </a:gsLst>
              <a:lin ang="5400000" scaled="1"/>
            </a:gradFill>
            <a:ln w="28575" cap="flat" cmpd="sng">
              <a:solidFill>
                <a:schemeClr val="bg2"/>
              </a:solidFill>
              <a:prstDash val="solid"/>
              <a:round/>
              <a:headEnd/>
              <a:tailEnd/>
            </a:ln>
            <a:effectLst>
              <a:outerShdw dist="35921" dir="2700000" algn="ctr" rotWithShape="0">
                <a:schemeClr val="bg2"/>
              </a:outerShdw>
            </a:effectLst>
          </p:spPr>
          <p:txBody>
            <a:bodyPr wrap="none" anchor="ctr"/>
            <a:lstStyle/>
            <a:p>
              <a:pPr>
                <a:defRPr/>
              </a:pPr>
              <a:endParaRPr lang="zh-CN" altLang="en-US"/>
            </a:p>
          </p:txBody>
        </p:sp>
        <p:sp>
          <p:nvSpPr>
            <p:cNvPr id="7181" name="Text Box 47"/>
            <p:cNvSpPr txBox="1">
              <a:spLocks noChangeArrowheads="1"/>
            </p:cNvSpPr>
            <p:nvPr/>
          </p:nvSpPr>
          <p:spPr bwMode="auto">
            <a:xfrm>
              <a:off x="2843" y="2404"/>
              <a:ext cx="198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800" b="1">
                  <a:solidFill>
                    <a:srgbClr val="F8F8F8"/>
                  </a:solidFill>
                  <a:latin typeface="Arial" pitchFamily="34" charset="0"/>
                  <a:ea typeface="黑体" pitchFamily="49" charset="-122"/>
                </a:rPr>
                <a:t>商贸专业文化建设的实践探索</a:t>
              </a:r>
            </a:p>
          </p:txBody>
        </p:sp>
        <p:sp>
          <p:nvSpPr>
            <p:cNvPr id="7182" name="Text Box 48"/>
            <p:cNvSpPr txBox="1">
              <a:spLocks noChangeArrowheads="1"/>
            </p:cNvSpPr>
            <p:nvPr/>
          </p:nvSpPr>
          <p:spPr bwMode="auto">
            <a:xfrm>
              <a:off x="2494" y="2527"/>
              <a:ext cx="18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800" b="1">
                  <a:solidFill>
                    <a:srgbClr val="F8F8F8"/>
                  </a:solidFill>
                  <a:latin typeface="Arial" pitchFamily="34" charset="0"/>
                  <a:ea typeface="黑体" pitchFamily="49" charset="-122"/>
                </a:rPr>
                <a:t>二</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377825" y="1125538"/>
            <a:ext cx="3619500" cy="719137"/>
            <a:chOff x="140" y="491"/>
            <a:chExt cx="2864" cy="453"/>
          </a:xfrm>
        </p:grpSpPr>
        <p:sp>
          <p:nvSpPr>
            <p:cNvPr id="26629" name="Rectangle 3"/>
            <p:cNvSpPr>
              <a:spLocks noChangeArrowheads="1"/>
            </p:cNvSpPr>
            <p:nvPr/>
          </p:nvSpPr>
          <p:spPr bwMode="auto">
            <a:xfrm>
              <a:off x="140" y="491"/>
              <a:ext cx="528"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三</a:t>
              </a:r>
            </a:p>
          </p:txBody>
        </p:sp>
        <p:sp>
          <p:nvSpPr>
            <p:cNvPr id="26630" name="Line 4"/>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1" name="Text Box 4"/>
            <p:cNvSpPr txBox="1">
              <a:spLocks noChangeArrowheads="1"/>
            </p:cNvSpPr>
            <p:nvPr/>
          </p:nvSpPr>
          <p:spPr bwMode="auto">
            <a:xfrm>
              <a:off x="622" y="494"/>
              <a:ext cx="23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b="1"/>
                <a:t>思考与展望</a:t>
              </a:r>
              <a:r>
                <a:rPr lang="zh-CN" altLang="en-US"/>
                <a:t> </a:t>
              </a:r>
            </a:p>
          </p:txBody>
        </p:sp>
      </p:grpSp>
      <p:sp>
        <p:nvSpPr>
          <p:cNvPr id="26627" name="AutoShape 6">
            <a:hlinkClick r:id="" action="ppaction://noaction" highlightClick="1"/>
          </p:cNvPr>
          <p:cNvSpPr>
            <a:spLocks noChangeArrowheads="1"/>
          </p:cNvSpPr>
          <p:nvPr/>
        </p:nvSpPr>
        <p:spPr bwMode="auto">
          <a:xfrm>
            <a:off x="7683500" y="952500"/>
            <a:ext cx="1193800" cy="1092200"/>
          </a:xfrm>
          <a:prstGeom prst="actionButtonHelp">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6628" name="Rectangle 7"/>
          <p:cNvSpPr>
            <a:spLocks noGrp="1" noChangeArrowheads="1"/>
          </p:cNvSpPr>
          <p:nvPr>
            <p:ph type="body" idx="1"/>
          </p:nvPr>
        </p:nvSpPr>
        <p:spPr bwMode="auto">
          <a:xfrm>
            <a:off x="581025" y="3086100"/>
            <a:ext cx="8012113" cy="2544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sz="4000" b="1" smtClean="0">
                <a:ea typeface="华文仿宋" pitchFamily="2" charset="-122"/>
              </a:rPr>
              <a:t>          </a:t>
            </a:r>
            <a:r>
              <a:rPr lang="zh-CN" altLang="en-US" sz="4000" b="1" smtClean="0">
                <a:ea typeface="黑体" pitchFamily="49" charset="-122"/>
              </a:rPr>
              <a:t>一是如何进一步凸显工业现代化进程中高职文化建设的历史责任与担当？</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6">
            <a:hlinkClick r:id="" action="ppaction://noaction" highlightClick="1"/>
          </p:cNvPr>
          <p:cNvSpPr>
            <a:spLocks noChangeArrowheads="1"/>
          </p:cNvSpPr>
          <p:nvPr/>
        </p:nvSpPr>
        <p:spPr bwMode="auto">
          <a:xfrm>
            <a:off x="7683500" y="952500"/>
            <a:ext cx="1193800" cy="1092200"/>
          </a:xfrm>
          <a:prstGeom prst="actionButtonHelp">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7651" name="Rectangle 7"/>
          <p:cNvSpPr>
            <a:spLocks noGrp="1" noChangeArrowheads="1"/>
          </p:cNvSpPr>
          <p:nvPr>
            <p:ph type="body" idx="1"/>
          </p:nvPr>
        </p:nvSpPr>
        <p:spPr bwMode="auto">
          <a:xfrm>
            <a:off x="579438" y="3084513"/>
            <a:ext cx="7897812" cy="2201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sz="4000" b="1" smtClean="0">
                <a:ea typeface="华文仿宋" pitchFamily="2" charset="-122"/>
              </a:rPr>
              <a:t>         </a:t>
            </a:r>
            <a:r>
              <a:rPr lang="zh-CN" altLang="en-US" sz="4000" b="1" smtClean="0">
                <a:ea typeface="黑体" pitchFamily="49" charset="-122"/>
              </a:rPr>
              <a:t>二是如何进一步提升行业文化融入高职校园文化整体性与系统性？</a:t>
            </a:r>
          </a:p>
        </p:txBody>
      </p:sp>
      <p:grpSp>
        <p:nvGrpSpPr>
          <p:cNvPr id="27652" name="Group 2"/>
          <p:cNvGrpSpPr>
            <a:grpSpLocks/>
          </p:cNvGrpSpPr>
          <p:nvPr/>
        </p:nvGrpSpPr>
        <p:grpSpPr bwMode="auto">
          <a:xfrm>
            <a:off x="377825" y="1125538"/>
            <a:ext cx="3619500" cy="719137"/>
            <a:chOff x="140" y="491"/>
            <a:chExt cx="2864" cy="453"/>
          </a:xfrm>
        </p:grpSpPr>
        <p:sp>
          <p:nvSpPr>
            <p:cNvPr id="27653" name="Rectangle 3"/>
            <p:cNvSpPr>
              <a:spLocks noChangeArrowheads="1"/>
            </p:cNvSpPr>
            <p:nvPr/>
          </p:nvSpPr>
          <p:spPr bwMode="auto">
            <a:xfrm>
              <a:off x="140" y="491"/>
              <a:ext cx="528"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三</a:t>
              </a:r>
            </a:p>
          </p:txBody>
        </p:sp>
        <p:sp>
          <p:nvSpPr>
            <p:cNvPr id="27654" name="Line 4"/>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5" name="Text Box 4"/>
            <p:cNvSpPr txBox="1">
              <a:spLocks noChangeArrowheads="1"/>
            </p:cNvSpPr>
            <p:nvPr/>
          </p:nvSpPr>
          <p:spPr bwMode="auto">
            <a:xfrm>
              <a:off x="622" y="494"/>
              <a:ext cx="23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b="1"/>
                <a:t>思考与展望</a:t>
              </a:r>
              <a:r>
                <a:rPr lang="zh-CN" altLang="en-US"/>
                <a:t> </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6">
            <a:hlinkClick r:id="" action="ppaction://noaction" highlightClick="1"/>
          </p:cNvPr>
          <p:cNvSpPr>
            <a:spLocks noChangeArrowheads="1"/>
          </p:cNvSpPr>
          <p:nvPr/>
        </p:nvSpPr>
        <p:spPr bwMode="auto">
          <a:xfrm>
            <a:off x="7683500" y="952500"/>
            <a:ext cx="1193800" cy="1092200"/>
          </a:xfrm>
          <a:prstGeom prst="actionButtonHelp">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8675" name="Rectangle 7"/>
          <p:cNvSpPr>
            <a:spLocks noGrp="1" noChangeArrowheads="1"/>
          </p:cNvSpPr>
          <p:nvPr>
            <p:ph type="body" idx="1"/>
          </p:nvPr>
        </p:nvSpPr>
        <p:spPr bwMode="auto">
          <a:xfrm>
            <a:off x="579438" y="3084513"/>
            <a:ext cx="7923212" cy="2532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sz="4000" b="1" smtClean="0">
                <a:ea typeface="华文仿宋" pitchFamily="2" charset="-122"/>
              </a:rPr>
              <a:t>          </a:t>
            </a:r>
            <a:r>
              <a:rPr lang="zh-CN" altLang="en-US" sz="4000" b="1" smtClean="0">
                <a:ea typeface="黑体" pitchFamily="49" charset="-122"/>
              </a:rPr>
              <a:t>三是如何进一步增强行业文化对高职师生职业素养的有效感染力？</a:t>
            </a:r>
            <a:endParaRPr lang="zh-CN" altLang="en-US" sz="4000" b="1" smtClean="0">
              <a:solidFill>
                <a:srgbClr val="3333CC"/>
              </a:solidFill>
              <a:latin typeface="楷体_GB2312" pitchFamily="49" charset="-122"/>
              <a:ea typeface="黑体" pitchFamily="49" charset="-122"/>
            </a:endParaRPr>
          </a:p>
        </p:txBody>
      </p:sp>
      <p:grpSp>
        <p:nvGrpSpPr>
          <p:cNvPr id="28676" name="Group 2"/>
          <p:cNvGrpSpPr>
            <a:grpSpLocks/>
          </p:cNvGrpSpPr>
          <p:nvPr/>
        </p:nvGrpSpPr>
        <p:grpSpPr bwMode="auto">
          <a:xfrm>
            <a:off x="377825" y="1125538"/>
            <a:ext cx="3619500" cy="719137"/>
            <a:chOff x="140" y="491"/>
            <a:chExt cx="2864" cy="453"/>
          </a:xfrm>
        </p:grpSpPr>
        <p:sp>
          <p:nvSpPr>
            <p:cNvPr id="28677" name="Rectangle 3"/>
            <p:cNvSpPr>
              <a:spLocks noChangeArrowheads="1"/>
            </p:cNvSpPr>
            <p:nvPr/>
          </p:nvSpPr>
          <p:spPr bwMode="auto">
            <a:xfrm>
              <a:off x="140" y="491"/>
              <a:ext cx="528"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三</a:t>
              </a:r>
            </a:p>
          </p:txBody>
        </p:sp>
        <p:sp>
          <p:nvSpPr>
            <p:cNvPr id="28678" name="Line 4"/>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79" name="Text Box 4"/>
            <p:cNvSpPr txBox="1">
              <a:spLocks noChangeArrowheads="1"/>
            </p:cNvSpPr>
            <p:nvPr/>
          </p:nvSpPr>
          <p:spPr bwMode="auto">
            <a:xfrm>
              <a:off x="622" y="494"/>
              <a:ext cx="238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b="1"/>
                <a:t>思考与展望</a:t>
              </a:r>
              <a:r>
                <a:rPr lang="zh-CN" altLang="en-US"/>
                <a:t> </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4713288" y="2417763"/>
            <a:ext cx="4235450" cy="1570037"/>
          </a:xfrm>
          <a:prstGeom prst="rect">
            <a:avLst/>
          </a:prstGeom>
          <a:noFill/>
          <a:ln w="9525" algn="ctr">
            <a:noFill/>
            <a:miter lim="800000"/>
            <a:headEnd/>
            <a:tailEnd/>
          </a:ln>
          <a:effectLst/>
        </p:spPr>
        <p:txBody>
          <a:bodyPr>
            <a:spAutoFit/>
          </a:bodyPr>
          <a:lstStyle/>
          <a:p>
            <a:pPr algn="l">
              <a:spcBef>
                <a:spcPct val="0"/>
              </a:spcBef>
              <a:defRPr/>
            </a:pPr>
            <a:r>
              <a:rPr lang="zh-CN" altLang="en-US" sz="2400" b="1" dirty="0">
                <a:solidFill>
                  <a:schemeClr val="accent2"/>
                </a:solidFill>
              </a:rPr>
              <a:t>这里与各位同仁交流分享的仅是学院围绕该领域建设中的点滴思考与实践，期望各位同仁给予批评指正。</a:t>
            </a:r>
            <a:endParaRPr lang="zh-CN" altLang="en-US" sz="2400" b="1" i="1" dirty="0">
              <a:solidFill>
                <a:srgbClr val="FF0066"/>
              </a:solidFill>
              <a:effectLst>
                <a:outerShdw blurRad="38100" dist="38100" dir="2700000" algn="tl">
                  <a:srgbClr val="C0C0C0"/>
                </a:outerShdw>
              </a:effectLst>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234950" y="784225"/>
            <a:ext cx="4330700" cy="841375"/>
            <a:chOff x="148" y="494"/>
            <a:chExt cx="2728" cy="530"/>
          </a:xfrm>
        </p:grpSpPr>
        <p:sp>
          <p:nvSpPr>
            <p:cNvPr id="8198" name="Rectangle 4"/>
            <p:cNvSpPr>
              <a:spLocks noChangeArrowheads="1"/>
            </p:cNvSpPr>
            <p:nvPr/>
          </p:nvSpPr>
          <p:spPr bwMode="auto">
            <a:xfrm>
              <a:off x="220" y="603"/>
              <a:ext cx="314" cy="28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2400">
                  <a:solidFill>
                    <a:schemeClr val="bg1"/>
                  </a:solidFill>
                  <a:latin typeface="Arial" pitchFamily="34" charset="0"/>
                </a:rPr>
                <a:t>一</a:t>
              </a:r>
            </a:p>
          </p:txBody>
        </p:sp>
        <p:sp>
          <p:nvSpPr>
            <p:cNvPr id="8199" name="Line 5"/>
            <p:cNvSpPr>
              <a:spLocks noChangeShapeType="1"/>
            </p:cNvSpPr>
            <p:nvPr/>
          </p:nvSpPr>
          <p:spPr bwMode="auto">
            <a:xfrm flipV="1">
              <a:off x="148" y="992"/>
              <a:ext cx="2635" cy="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0" name="Text Box 4"/>
            <p:cNvSpPr txBox="1">
              <a:spLocks noChangeArrowheads="1"/>
            </p:cNvSpPr>
            <p:nvPr/>
          </p:nvSpPr>
          <p:spPr bwMode="auto">
            <a:xfrm>
              <a:off x="551" y="494"/>
              <a:ext cx="232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400" b="1">
                  <a:solidFill>
                    <a:schemeClr val="tx1"/>
                  </a:solidFill>
                </a:rPr>
                <a:t>学校基本情况和专业文化建设的基本思路 </a:t>
              </a:r>
            </a:p>
          </p:txBody>
        </p:sp>
      </p:grpSp>
      <p:sp>
        <p:nvSpPr>
          <p:cNvPr id="8195" name="Text Box 9"/>
          <p:cNvSpPr txBox="1">
            <a:spLocks noChangeArrowheads="1"/>
          </p:cNvSpPr>
          <p:nvPr/>
        </p:nvSpPr>
        <p:spPr bwMode="auto">
          <a:xfrm>
            <a:off x="796925" y="1874838"/>
            <a:ext cx="7593013" cy="15684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buFont typeface="Wingdings" pitchFamily="2" charset="2"/>
              <a:buChar char="l"/>
            </a:pPr>
            <a:r>
              <a:rPr lang="zh-CN" altLang="en-US" sz="2400">
                <a:solidFill>
                  <a:schemeClr val="tx1"/>
                </a:solidFill>
              </a:rPr>
              <a:t>江苏省北部中心地域</a:t>
            </a:r>
          </a:p>
          <a:p>
            <a:pPr algn="l" eaLnBrk="1" hangingPunct="1">
              <a:buFont typeface="Wingdings" pitchFamily="2" charset="2"/>
              <a:buChar char="l"/>
            </a:pPr>
            <a:r>
              <a:rPr lang="zh-CN" altLang="en-US" sz="2400">
                <a:solidFill>
                  <a:schemeClr val="tx1"/>
                </a:solidFill>
              </a:rPr>
              <a:t>中国南北融汇之处</a:t>
            </a:r>
          </a:p>
          <a:p>
            <a:pPr algn="l" eaLnBrk="1" hangingPunct="1">
              <a:buFont typeface="Wingdings" pitchFamily="2" charset="2"/>
              <a:buChar char="l"/>
            </a:pPr>
            <a:r>
              <a:rPr lang="zh-CN" altLang="en-US" sz="2400">
                <a:solidFill>
                  <a:schemeClr val="tx1"/>
                </a:solidFill>
              </a:rPr>
              <a:t>省内有位置、全国有影响的战略性新兴产业基地</a:t>
            </a:r>
          </a:p>
        </p:txBody>
      </p:sp>
      <p:pic>
        <p:nvPicPr>
          <p:cNvPr id="8196" name="Picture 3" descr="C:\Documents and Settings\fld\桌面\20080121154348755.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38" y="3686175"/>
            <a:ext cx="4046537"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5" descr="C:\Documents and Settings\fld\桌面\2009050810235422754.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5350" y="3725863"/>
            <a:ext cx="3959225" cy="2881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447675" y="2108200"/>
            <a:ext cx="48641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spcBef>
                <a:spcPct val="0"/>
              </a:spcBef>
              <a:buClr>
                <a:srgbClr val="FF0066"/>
              </a:buClr>
              <a:buFont typeface="Wingdings" pitchFamily="2" charset="2"/>
              <a:buChar char="n"/>
            </a:pPr>
            <a:r>
              <a:rPr lang="zh-CN" altLang="en-US" sz="2400" u="sng">
                <a:solidFill>
                  <a:schemeClr val="tx1"/>
                </a:solidFill>
                <a:latin typeface="幼圆" pitchFamily="49" charset="-122"/>
                <a:ea typeface="幼圆" pitchFamily="49" charset="-122"/>
              </a:rPr>
              <a:t>　</a:t>
            </a:r>
            <a:r>
              <a:rPr lang="en-US" altLang="zh-CN" sz="2400" u="sng">
                <a:solidFill>
                  <a:srgbClr val="000066"/>
                </a:solidFill>
                <a:latin typeface="幼圆" pitchFamily="49" charset="-122"/>
                <a:ea typeface="幼圆" pitchFamily="49" charset="-122"/>
              </a:rPr>
              <a:t>1978</a:t>
            </a:r>
            <a:r>
              <a:rPr lang="zh-CN" altLang="en-US" sz="2400" u="sng">
                <a:solidFill>
                  <a:srgbClr val="000066"/>
                </a:solidFill>
                <a:latin typeface="幼圆" pitchFamily="49" charset="-122"/>
                <a:ea typeface="幼圆" pitchFamily="49" charset="-122"/>
              </a:rPr>
              <a:t>年建校</a:t>
            </a:r>
          </a:p>
          <a:p>
            <a:pPr algn="l">
              <a:lnSpc>
                <a:spcPct val="140000"/>
              </a:lnSpc>
              <a:spcBef>
                <a:spcPct val="0"/>
              </a:spcBef>
              <a:buClr>
                <a:srgbClr val="FF0066"/>
              </a:buClr>
              <a:buFont typeface="Wingdings" pitchFamily="2" charset="2"/>
              <a:buChar char="n"/>
            </a:pPr>
            <a:r>
              <a:rPr lang="zh-CN" altLang="en-US" sz="2400" u="sng">
                <a:solidFill>
                  <a:srgbClr val="000066"/>
                </a:solidFill>
                <a:latin typeface="幼圆" pitchFamily="49" charset="-122"/>
                <a:ea typeface="幼圆" pitchFamily="49" charset="-122"/>
              </a:rPr>
              <a:t>　</a:t>
            </a:r>
            <a:r>
              <a:rPr lang="en-US" altLang="zh-CN" sz="2400" u="sng">
                <a:solidFill>
                  <a:srgbClr val="000066"/>
                </a:solidFill>
                <a:latin typeface="幼圆" pitchFamily="49" charset="-122"/>
                <a:ea typeface="幼圆" pitchFamily="49" charset="-122"/>
              </a:rPr>
              <a:t>2001</a:t>
            </a:r>
            <a:r>
              <a:rPr lang="zh-CN" altLang="en-US" sz="2400" u="sng">
                <a:solidFill>
                  <a:srgbClr val="000066"/>
                </a:solidFill>
                <a:latin typeface="幼圆" pitchFamily="49" charset="-122"/>
                <a:ea typeface="幼圆" pitchFamily="49" charset="-122"/>
              </a:rPr>
              <a:t>年升格为高职院</a:t>
            </a:r>
          </a:p>
          <a:p>
            <a:pPr algn="l">
              <a:lnSpc>
                <a:spcPct val="140000"/>
              </a:lnSpc>
              <a:spcBef>
                <a:spcPct val="0"/>
              </a:spcBef>
              <a:buClr>
                <a:srgbClr val="FF0066"/>
              </a:buClr>
              <a:buFont typeface="Wingdings" pitchFamily="2" charset="2"/>
              <a:buChar char="n"/>
            </a:pPr>
            <a:r>
              <a:rPr lang="zh-CN" altLang="en-US" sz="2400" u="sng">
                <a:solidFill>
                  <a:srgbClr val="000066"/>
                </a:solidFill>
                <a:latin typeface="幼圆" pitchFamily="49" charset="-122"/>
                <a:ea typeface="幼圆" pitchFamily="49" charset="-122"/>
              </a:rPr>
              <a:t>　</a:t>
            </a:r>
            <a:r>
              <a:rPr lang="en-US" altLang="zh-CN" sz="2400" u="sng">
                <a:solidFill>
                  <a:srgbClr val="000066"/>
                </a:solidFill>
                <a:latin typeface="幼圆" pitchFamily="49" charset="-122"/>
                <a:ea typeface="幼圆" pitchFamily="49" charset="-122"/>
              </a:rPr>
              <a:t>2005</a:t>
            </a:r>
            <a:r>
              <a:rPr lang="zh-CN" altLang="en-US" sz="2400" u="sng">
                <a:solidFill>
                  <a:srgbClr val="000066"/>
                </a:solidFill>
                <a:latin typeface="幼圆" pitchFamily="49" charset="-122"/>
                <a:ea typeface="幼圆" pitchFamily="49" charset="-122"/>
              </a:rPr>
              <a:t>年教育部评估优秀院校</a:t>
            </a:r>
          </a:p>
          <a:p>
            <a:pPr algn="l">
              <a:lnSpc>
                <a:spcPct val="140000"/>
              </a:lnSpc>
              <a:spcBef>
                <a:spcPct val="0"/>
              </a:spcBef>
              <a:buClr>
                <a:srgbClr val="FF0066"/>
              </a:buClr>
              <a:buFont typeface="Wingdings" pitchFamily="2" charset="2"/>
              <a:buChar char="n"/>
            </a:pPr>
            <a:r>
              <a:rPr lang="zh-CN" altLang="en-US" sz="2400" u="sng">
                <a:solidFill>
                  <a:srgbClr val="000066"/>
                </a:solidFill>
                <a:latin typeface="幼圆" pitchFamily="49" charset="-122"/>
                <a:ea typeface="幼圆" pitchFamily="49" charset="-122"/>
              </a:rPr>
              <a:t>　首批十所省示范高职院</a:t>
            </a:r>
          </a:p>
          <a:p>
            <a:pPr algn="l">
              <a:lnSpc>
                <a:spcPct val="140000"/>
              </a:lnSpc>
              <a:spcBef>
                <a:spcPct val="0"/>
              </a:spcBef>
              <a:buClr>
                <a:srgbClr val="FF0066"/>
              </a:buClr>
              <a:buFont typeface="Wingdings" pitchFamily="2" charset="2"/>
              <a:buChar char="n"/>
            </a:pPr>
            <a:r>
              <a:rPr lang="zh-CN" altLang="en-US" sz="2400" u="sng">
                <a:solidFill>
                  <a:srgbClr val="000066"/>
                </a:solidFill>
                <a:latin typeface="幼圆" pitchFamily="49" charset="-122"/>
                <a:ea typeface="幼圆" pitchFamily="49" charset="-122"/>
              </a:rPr>
              <a:t>  百名教授、副教授</a:t>
            </a:r>
          </a:p>
          <a:p>
            <a:pPr algn="l">
              <a:lnSpc>
                <a:spcPct val="140000"/>
              </a:lnSpc>
              <a:spcBef>
                <a:spcPct val="0"/>
              </a:spcBef>
              <a:buClr>
                <a:srgbClr val="FF0066"/>
              </a:buClr>
              <a:buFont typeface="Wingdings" pitchFamily="2" charset="2"/>
              <a:buChar char="n"/>
            </a:pPr>
            <a:r>
              <a:rPr lang="zh-CN" altLang="en-US" sz="2400" u="sng">
                <a:solidFill>
                  <a:srgbClr val="000066"/>
                </a:solidFill>
                <a:latin typeface="幼圆" pitchFamily="49" charset="-122"/>
                <a:ea typeface="幼圆" pitchFamily="49" charset="-122"/>
              </a:rPr>
              <a:t>  万名学生</a:t>
            </a:r>
          </a:p>
          <a:p>
            <a:pPr algn="l">
              <a:lnSpc>
                <a:spcPct val="140000"/>
              </a:lnSpc>
              <a:spcBef>
                <a:spcPct val="0"/>
              </a:spcBef>
              <a:buClr>
                <a:srgbClr val="FF0066"/>
              </a:buClr>
              <a:buFont typeface="Wingdings" pitchFamily="2" charset="2"/>
              <a:buChar char="n"/>
            </a:pPr>
            <a:r>
              <a:rPr lang="zh-CN" altLang="en-US" sz="2400" u="sng">
                <a:solidFill>
                  <a:srgbClr val="000066"/>
                </a:solidFill>
                <a:latin typeface="幼圆" pitchFamily="49" charset="-122"/>
                <a:ea typeface="幼圆" pitchFamily="49" charset="-122"/>
              </a:rPr>
              <a:t>  千亩校园</a:t>
            </a:r>
          </a:p>
          <a:p>
            <a:pPr algn="l">
              <a:lnSpc>
                <a:spcPct val="140000"/>
              </a:lnSpc>
              <a:spcBef>
                <a:spcPct val="0"/>
              </a:spcBef>
              <a:buClr>
                <a:srgbClr val="FF0066"/>
              </a:buClr>
              <a:buFont typeface="Wingdings" pitchFamily="2" charset="2"/>
              <a:buChar char="n"/>
            </a:pPr>
            <a:r>
              <a:rPr lang="zh-CN" altLang="en-US" sz="2400" u="sng">
                <a:solidFill>
                  <a:srgbClr val="000066"/>
                </a:solidFill>
                <a:latin typeface="幼圆" pitchFamily="49" charset="-122"/>
                <a:ea typeface="幼圆" pitchFamily="49" charset="-122"/>
              </a:rPr>
              <a:t>  亿元教学设备</a:t>
            </a:r>
          </a:p>
        </p:txBody>
      </p:sp>
      <p:grpSp>
        <p:nvGrpSpPr>
          <p:cNvPr id="10243" name="Group 7"/>
          <p:cNvGrpSpPr>
            <a:grpSpLocks/>
          </p:cNvGrpSpPr>
          <p:nvPr/>
        </p:nvGrpSpPr>
        <p:grpSpPr bwMode="auto">
          <a:xfrm>
            <a:off x="5665788" y="1882775"/>
            <a:ext cx="2854325" cy="4419600"/>
            <a:chOff x="3569" y="1184"/>
            <a:chExt cx="1488" cy="2784"/>
          </a:xfrm>
        </p:grpSpPr>
        <p:sp>
          <p:nvSpPr>
            <p:cNvPr id="10248" name="Rectangle 15"/>
            <p:cNvSpPr>
              <a:spLocks noChangeArrowheads="1"/>
            </p:cNvSpPr>
            <p:nvPr/>
          </p:nvSpPr>
          <p:spPr bwMode="auto">
            <a:xfrm>
              <a:off x="3569" y="1184"/>
              <a:ext cx="1488" cy="192"/>
            </a:xfrm>
            <a:prstGeom prst="rect">
              <a:avLst/>
            </a:prstGeom>
            <a:gradFill rotWithShape="1">
              <a:gsLst>
                <a:gs pos="0">
                  <a:srgbClr val="777777"/>
                </a:gs>
                <a:gs pos="50000">
                  <a:srgbClr val="FFFFFF"/>
                </a:gs>
                <a:gs pos="100000">
                  <a:srgbClr val="77777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11111"/>
                  </a:solidFill>
                  <a:latin typeface="Arial" pitchFamily="34" charset="0"/>
                  <a:ea typeface="黑体" pitchFamily="49" charset="-122"/>
                </a:rPr>
                <a:t>电子工程学院</a:t>
              </a:r>
            </a:p>
          </p:txBody>
        </p:sp>
        <p:sp>
          <p:nvSpPr>
            <p:cNvPr id="10249" name="Rectangle 16"/>
            <p:cNvSpPr>
              <a:spLocks noChangeArrowheads="1"/>
            </p:cNvSpPr>
            <p:nvPr/>
          </p:nvSpPr>
          <p:spPr bwMode="auto">
            <a:xfrm>
              <a:off x="3569" y="1472"/>
              <a:ext cx="1488" cy="192"/>
            </a:xfrm>
            <a:prstGeom prst="rect">
              <a:avLst/>
            </a:prstGeom>
            <a:gradFill rotWithShape="1">
              <a:gsLst>
                <a:gs pos="0">
                  <a:srgbClr val="C2C274"/>
                </a:gs>
                <a:gs pos="50000">
                  <a:srgbClr val="FFFF99"/>
                </a:gs>
                <a:gs pos="100000">
                  <a:srgbClr val="C2C274"/>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C1C1C"/>
                  </a:solidFill>
                  <a:latin typeface="Arial" pitchFamily="34" charset="0"/>
                  <a:ea typeface="黑体" pitchFamily="49" charset="-122"/>
                </a:rPr>
                <a:t>计算机与通信工程学院</a:t>
              </a:r>
            </a:p>
          </p:txBody>
        </p:sp>
        <p:sp>
          <p:nvSpPr>
            <p:cNvPr id="10250" name="Rectangle 17"/>
            <p:cNvSpPr>
              <a:spLocks noChangeArrowheads="1"/>
            </p:cNvSpPr>
            <p:nvPr/>
          </p:nvSpPr>
          <p:spPr bwMode="auto">
            <a:xfrm>
              <a:off x="3569" y="1760"/>
              <a:ext cx="1488" cy="192"/>
            </a:xfrm>
            <a:prstGeom prst="rect">
              <a:avLst/>
            </a:prstGeom>
            <a:gradFill rotWithShape="1">
              <a:gsLst>
                <a:gs pos="0">
                  <a:srgbClr val="777777"/>
                </a:gs>
                <a:gs pos="50000">
                  <a:srgbClr val="FFFFFF"/>
                </a:gs>
                <a:gs pos="100000">
                  <a:srgbClr val="77777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11111"/>
                  </a:solidFill>
                  <a:latin typeface="Arial" pitchFamily="34" charset="0"/>
                  <a:ea typeface="黑体" pitchFamily="49" charset="-122"/>
                </a:rPr>
                <a:t>商　学　院</a:t>
              </a:r>
            </a:p>
          </p:txBody>
        </p:sp>
        <p:sp>
          <p:nvSpPr>
            <p:cNvPr id="10251" name="Rectangle 18"/>
            <p:cNvSpPr>
              <a:spLocks noChangeArrowheads="1"/>
            </p:cNvSpPr>
            <p:nvPr/>
          </p:nvSpPr>
          <p:spPr bwMode="auto">
            <a:xfrm>
              <a:off x="3569" y="2064"/>
              <a:ext cx="1488" cy="192"/>
            </a:xfrm>
            <a:prstGeom prst="rect">
              <a:avLst/>
            </a:prstGeom>
            <a:gradFill rotWithShape="1">
              <a:gsLst>
                <a:gs pos="0">
                  <a:srgbClr val="C2C274"/>
                </a:gs>
                <a:gs pos="50000">
                  <a:srgbClr val="FFFF99"/>
                </a:gs>
                <a:gs pos="100000">
                  <a:srgbClr val="C2C274"/>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C1C1C"/>
                  </a:solidFill>
                  <a:latin typeface="Arial" pitchFamily="34" charset="0"/>
                  <a:ea typeface="黑体" pitchFamily="49" charset="-122"/>
                </a:rPr>
                <a:t>机电工程系</a:t>
              </a:r>
            </a:p>
          </p:txBody>
        </p:sp>
        <p:sp>
          <p:nvSpPr>
            <p:cNvPr id="10252" name="Rectangle 24"/>
            <p:cNvSpPr>
              <a:spLocks noChangeArrowheads="1"/>
            </p:cNvSpPr>
            <p:nvPr/>
          </p:nvSpPr>
          <p:spPr bwMode="auto">
            <a:xfrm>
              <a:off x="3569" y="3488"/>
              <a:ext cx="1488" cy="192"/>
            </a:xfrm>
            <a:prstGeom prst="rect">
              <a:avLst/>
            </a:prstGeom>
            <a:gradFill rotWithShape="1">
              <a:gsLst>
                <a:gs pos="0">
                  <a:srgbClr val="777777"/>
                </a:gs>
                <a:gs pos="50000">
                  <a:srgbClr val="FFFFFF"/>
                </a:gs>
                <a:gs pos="100000">
                  <a:srgbClr val="77777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11111"/>
                  </a:solidFill>
                  <a:latin typeface="Arial" pitchFamily="34" charset="0"/>
                  <a:ea typeface="黑体" pitchFamily="49" charset="-122"/>
                </a:rPr>
                <a:t>基　础　部</a:t>
              </a:r>
            </a:p>
          </p:txBody>
        </p:sp>
        <p:sp>
          <p:nvSpPr>
            <p:cNvPr id="10253" name="Rectangle 25"/>
            <p:cNvSpPr>
              <a:spLocks noChangeArrowheads="1"/>
            </p:cNvSpPr>
            <p:nvPr/>
          </p:nvSpPr>
          <p:spPr bwMode="auto">
            <a:xfrm>
              <a:off x="3569" y="3776"/>
              <a:ext cx="1488" cy="192"/>
            </a:xfrm>
            <a:prstGeom prst="rect">
              <a:avLst/>
            </a:prstGeom>
            <a:gradFill rotWithShape="1">
              <a:gsLst>
                <a:gs pos="0">
                  <a:srgbClr val="C2C274"/>
                </a:gs>
                <a:gs pos="50000">
                  <a:srgbClr val="FFFF99"/>
                </a:gs>
                <a:gs pos="100000">
                  <a:srgbClr val="C2C274"/>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C1C1C"/>
                  </a:solidFill>
                  <a:latin typeface="Arial" pitchFamily="34" charset="0"/>
                  <a:ea typeface="黑体" pitchFamily="49" charset="-122"/>
                </a:rPr>
                <a:t>社　政　部</a:t>
              </a:r>
            </a:p>
          </p:txBody>
        </p:sp>
        <p:sp>
          <p:nvSpPr>
            <p:cNvPr id="10254" name="Rectangle 26"/>
            <p:cNvSpPr>
              <a:spLocks noChangeArrowheads="1"/>
            </p:cNvSpPr>
            <p:nvPr/>
          </p:nvSpPr>
          <p:spPr bwMode="auto">
            <a:xfrm>
              <a:off x="3569" y="2336"/>
              <a:ext cx="1488" cy="192"/>
            </a:xfrm>
            <a:prstGeom prst="rect">
              <a:avLst/>
            </a:prstGeom>
            <a:gradFill rotWithShape="1">
              <a:gsLst>
                <a:gs pos="0">
                  <a:srgbClr val="777777"/>
                </a:gs>
                <a:gs pos="50000">
                  <a:srgbClr val="FFFFFF"/>
                </a:gs>
                <a:gs pos="100000">
                  <a:srgbClr val="77777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11111"/>
                  </a:solidFill>
                  <a:latin typeface="Arial" pitchFamily="34" charset="0"/>
                  <a:ea typeface="黑体" pitchFamily="49" charset="-122"/>
                </a:rPr>
                <a:t>电气工程系</a:t>
              </a:r>
            </a:p>
          </p:txBody>
        </p:sp>
        <p:sp>
          <p:nvSpPr>
            <p:cNvPr id="10255" name="Rectangle 27"/>
            <p:cNvSpPr>
              <a:spLocks noChangeArrowheads="1"/>
            </p:cNvSpPr>
            <p:nvPr/>
          </p:nvSpPr>
          <p:spPr bwMode="auto">
            <a:xfrm>
              <a:off x="3569" y="3200"/>
              <a:ext cx="1488" cy="192"/>
            </a:xfrm>
            <a:prstGeom prst="rect">
              <a:avLst/>
            </a:prstGeom>
            <a:gradFill rotWithShape="1">
              <a:gsLst>
                <a:gs pos="0">
                  <a:srgbClr val="C2C274"/>
                </a:gs>
                <a:gs pos="50000">
                  <a:srgbClr val="FFFF99"/>
                </a:gs>
                <a:gs pos="100000">
                  <a:srgbClr val="C2C274"/>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C1C1C"/>
                  </a:solidFill>
                  <a:latin typeface="Arial" pitchFamily="34" charset="0"/>
                  <a:ea typeface="黑体" pitchFamily="49" charset="-122"/>
                </a:rPr>
                <a:t>国际交流学院</a:t>
              </a:r>
            </a:p>
          </p:txBody>
        </p:sp>
        <p:sp>
          <p:nvSpPr>
            <p:cNvPr id="10256" name="Rectangle 28"/>
            <p:cNvSpPr>
              <a:spLocks noChangeArrowheads="1"/>
            </p:cNvSpPr>
            <p:nvPr/>
          </p:nvSpPr>
          <p:spPr bwMode="auto">
            <a:xfrm>
              <a:off x="3569" y="2624"/>
              <a:ext cx="1488" cy="192"/>
            </a:xfrm>
            <a:prstGeom prst="rect">
              <a:avLst/>
            </a:prstGeom>
            <a:gradFill rotWithShape="1">
              <a:gsLst>
                <a:gs pos="0">
                  <a:srgbClr val="C2C274"/>
                </a:gs>
                <a:gs pos="50000">
                  <a:srgbClr val="FFFF99"/>
                </a:gs>
                <a:gs pos="100000">
                  <a:srgbClr val="C2C274"/>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C1C1C"/>
                  </a:solidFill>
                  <a:latin typeface="Arial" pitchFamily="34" charset="0"/>
                  <a:ea typeface="黑体" pitchFamily="49" charset="-122"/>
                </a:rPr>
                <a:t>汽车工程系</a:t>
              </a:r>
            </a:p>
          </p:txBody>
        </p:sp>
        <p:sp>
          <p:nvSpPr>
            <p:cNvPr id="10257" name="Rectangle 29"/>
            <p:cNvSpPr>
              <a:spLocks noChangeArrowheads="1"/>
            </p:cNvSpPr>
            <p:nvPr/>
          </p:nvSpPr>
          <p:spPr bwMode="auto">
            <a:xfrm>
              <a:off x="3569" y="2912"/>
              <a:ext cx="1488" cy="192"/>
            </a:xfrm>
            <a:prstGeom prst="rect">
              <a:avLst/>
            </a:prstGeom>
            <a:gradFill rotWithShape="1">
              <a:gsLst>
                <a:gs pos="0">
                  <a:srgbClr val="777777"/>
                </a:gs>
                <a:gs pos="50000">
                  <a:srgbClr val="FFFFFF"/>
                </a:gs>
                <a:gs pos="100000">
                  <a:srgbClr val="77777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spcBef>
                  <a:spcPct val="0"/>
                </a:spcBef>
              </a:pPr>
              <a:r>
                <a:rPr lang="zh-CN" altLang="en-US" sz="2000">
                  <a:solidFill>
                    <a:srgbClr val="111111"/>
                  </a:solidFill>
                  <a:latin typeface="Arial" pitchFamily="34" charset="0"/>
                  <a:ea typeface="黑体" pitchFamily="49" charset="-122"/>
                </a:rPr>
                <a:t>传媒艺术系</a:t>
              </a:r>
            </a:p>
          </p:txBody>
        </p:sp>
      </p:grpSp>
      <p:grpSp>
        <p:nvGrpSpPr>
          <p:cNvPr id="10244" name="Group 3"/>
          <p:cNvGrpSpPr>
            <a:grpSpLocks/>
          </p:cNvGrpSpPr>
          <p:nvPr/>
        </p:nvGrpSpPr>
        <p:grpSpPr bwMode="auto">
          <a:xfrm>
            <a:off x="234950" y="784225"/>
            <a:ext cx="4330700" cy="841375"/>
            <a:chOff x="148" y="494"/>
            <a:chExt cx="2728" cy="530"/>
          </a:xfrm>
        </p:grpSpPr>
        <p:sp>
          <p:nvSpPr>
            <p:cNvPr id="10245" name="Rectangle 4"/>
            <p:cNvSpPr>
              <a:spLocks noChangeArrowheads="1"/>
            </p:cNvSpPr>
            <p:nvPr/>
          </p:nvSpPr>
          <p:spPr bwMode="auto">
            <a:xfrm>
              <a:off x="220" y="603"/>
              <a:ext cx="314" cy="28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2400">
                  <a:solidFill>
                    <a:schemeClr val="bg1"/>
                  </a:solidFill>
                  <a:latin typeface="Arial" pitchFamily="34" charset="0"/>
                </a:rPr>
                <a:t>一</a:t>
              </a:r>
            </a:p>
          </p:txBody>
        </p:sp>
        <p:sp>
          <p:nvSpPr>
            <p:cNvPr id="10246" name="Line 5"/>
            <p:cNvSpPr>
              <a:spLocks noChangeShapeType="1"/>
            </p:cNvSpPr>
            <p:nvPr/>
          </p:nvSpPr>
          <p:spPr bwMode="auto">
            <a:xfrm flipV="1">
              <a:off x="148" y="992"/>
              <a:ext cx="2635" cy="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47" name="Text Box 4"/>
            <p:cNvSpPr txBox="1">
              <a:spLocks noChangeArrowheads="1"/>
            </p:cNvSpPr>
            <p:nvPr/>
          </p:nvSpPr>
          <p:spPr bwMode="auto">
            <a:xfrm>
              <a:off x="551" y="494"/>
              <a:ext cx="232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400" b="1">
                  <a:solidFill>
                    <a:schemeClr val="tx1"/>
                  </a:solidFill>
                </a:rPr>
                <a:t>学校基本情况和专业文化建设的基本思路 </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C:\DOCUME~1\fld\LOCALS~1\Temp\Rar$DR02.218\lh112806\78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5588" y="1423988"/>
            <a:ext cx="5715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组合 9"/>
          <p:cNvGrpSpPr>
            <a:grpSpLocks/>
          </p:cNvGrpSpPr>
          <p:nvPr/>
        </p:nvGrpSpPr>
        <p:grpSpPr bwMode="auto">
          <a:xfrm>
            <a:off x="377825" y="4765675"/>
            <a:ext cx="2687638" cy="1555750"/>
            <a:chOff x="1288650" y="2524751"/>
            <a:chExt cx="2969754" cy="1555200"/>
          </a:xfrm>
        </p:grpSpPr>
        <p:sp>
          <p:nvSpPr>
            <p:cNvPr id="5" name="AutoShape 3"/>
            <p:cNvSpPr>
              <a:spLocks noChangeArrowheads="1"/>
            </p:cNvSpPr>
            <p:nvPr/>
          </p:nvSpPr>
          <p:spPr bwMode="auto">
            <a:xfrm>
              <a:off x="1288650" y="2524751"/>
              <a:ext cx="2969754" cy="1555200"/>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isometricOffAxis1Top">
                <a:rot lat="17699970" lon="0" rev="0"/>
              </a:camera>
              <a:lightRig rig="flat" dir="t"/>
            </a:scene3d>
            <a:sp3d extrusionH="304800" contourW="19050">
              <a:bevelT w="101600" prst="convex"/>
              <a:bevelB w="0" h="3810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eaLnBrk="0" fontAlgn="ctr" hangingPunct="0">
                <a:buClr>
                  <a:srgbClr val="FF0000"/>
                </a:buClr>
                <a:buSzPct val="70000"/>
                <a:defRPr/>
              </a:pPr>
              <a:endParaRPr lang="zh-CN" altLang="zh-CN" sz="1600" b="1">
                <a:solidFill>
                  <a:schemeClr val="bg1"/>
                </a:solidFill>
                <a:latin typeface="微软雅黑" pitchFamily="34" charset="-122"/>
                <a:ea typeface="微软雅黑" pitchFamily="34" charset="-122"/>
              </a:endParaRPr>
            </a:p>
          </p:txBody>
        </p:sp>
        <p:sp>
          <p:nvSpPr>
            <p:cNvPr id="6" name="TextBox 5"/>
            <p:cNvSpPr txBox="1"/>
            <p:nvPr/>
          </p:nvSpPr>
          <p:spPr>
            <a:xfrm>
              <a:off x="1372255" y="3105992"/>
              <a:ext cx="2789942" cy="461665"/>
            </a:xfrm>
            <a:prstGeom prst="rect">
              <a:avLst/>
            </a:prstGeom>
            <a:noFill/>
            <a:scene3d>
              <a:camera prst="orthographicFront"/>
              <a:lightRig rig="threePt" dir="t"/>
            </a:scene3d>
            <a:sp3d/>
          </p:spPr>
          <p:txBody>
            <a:bodyPr>
              <a:spAutoFit/>
            </a:bodyPr>
            <a:lstStyle/>
            <a:p>
              <a:pPr>
                <a:defRPr/>
              </a:pPr>
              <a:r>
                <a:rPr lang="zh-CN" altLang="en-US" sz="2400" dirty="0">
                  <a:solidFill>
                    <a:srgbClr val="FFFF00"/>
                  </a:solidFill>
                  <a:effectLst>
                    <a:reflection blurRad="6350" stA="50000" endA="300" endPos="50000" dist="60007" dir="5400000" sy="-100000" algn="bl" rotWithShape="0"/>
                  </a:effectLst>
                  <a:latin typeface="微软雅黑" pitchFamily="34" charset="-122"/>
                  <a:ea typeface="微软雅黑" pitchFamily="34" charset="-122"/>
                </a:rPr>
                <a:t>大学传统与精神</a:t>
              </a:r>
            </a:p>
          </p:txBody>
        </p:sp>
      </p:grpSp>
      <p:grpSp>
        <p:nvGrpSpPr>
          <p:cNvPr id="11268" name="组合 8"/>
          <p:cNvGrpSpPr>
            <a:grpSpLocks/>
          </p:cNvGrpSpPr>
          <p:nvPr/>
        </p:nvGrpSpPr>
        <p:grpSpPr bwMode="auto">
          <a:xfrm>
            <a:off x="377825" y="3713163"/>
            <a:ext cx="2687638" cy="1554162"/>
            <a:chOff x="1404764" y="4019722"/>
            <a:chExt cx="2969754" cy="1553764"/>
          </a:xfrm>
        </p:grpSpPr>
        <p:sp>
          <p:nvSpPr>
            <p:cNvPr id="7" name="AutoShape 3"/>
            <p:cNvSpPr>
              <a:spLocks noChangeArrowheads="1"/>
            </p:cNvSpPr>
            <p:nvPr/>
          </p:nvSpPr>
          <p:spPr bwMode="auto">
            <a:xfrm>
              <a:off x="1404764" y="4019722"/>
              <a:ext cx="2969754" cy="1553764"/>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isometricOffAxis1Top">
                <a:rot lat="17699970" lon="0" rev="0"/>
              </a:camera>
              <a:lightRig rig="flat" dir="t"/>
            </a:scene3d>
            <a:sp3d extrusionH="304800" contourW="19050">
              <a:bevelT w="101600" prst="convex"/>
              <a:bevelB w="0" h="3810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eaLnBrk="0" fontAlgn="ctr" hangingPunct="0">
                <a:buClr>
                  <a:srgbClr val="FF0000"/>
                </a:buClr>
                <a:buSzPct val="70000"/>
                <a:defRPr/>
              </a:pPr>
              <a:endParaRPr lang="zh-CN" altLang="zh-CN" sz="1600" b="1">
                <a:solidFill>
                  <a:schemeClr val="bg1"/>
                </a:solidFill>
                <a:latin typeface="微软雅黑" pitchFamily="34" charset="-122"/>
                <a:ea typeface="微软雅黑" pitchFamily="34" charset="-122"/>
              </a:endParaRPr>
            </a:p>
          </p:txBody>
        </p:sp>
        <p:sp>
          <p:nvSpPr>
            <p:cNvPr id="8" name="TextBox 7"/>
            <p:cNvSpPr txBox="1"/>
            <p:nvPr/>
          </p:nvSpPr>
          <p:spPr>
            <a:xfrm>
              <a:off x="1669144" y="4615477"/>
              <a:ext cx="2525484" cy="461665"/>
            </a:xfrm>
            <a:prstGeom prst="rect">
              <a:avLst/>
            </a:prstGeom>
            <a:noFill/>
            <a:scene3d>
              <a:camera prst="orthographicFront"/>
              <a:lightRig rig="threePt" dir="t"/>
            </a:scene3d>
            <a:sp3d/>
          </p:spPr>
          <p:txBody>
            <a:bodyPr>
              <a:spAutoFit/>
            </a:bodyPr>
            <a:lstStyle/>
            <a:p>
              <a:pPr>
                <a:defRPr/>
              </a:pPr>
              <a:r>
                <a:rPr lang="zh-CN" altLang="en-US" sz="2400" dirty="0">
                  <a:solidFill>
                    <a:srgbClr val="FFFF00"/>
                  </a:solidFill>
                  <a:effectLst>
                    <a:reflection blurRad="6350" stA="50000" endA="300" endPos="50000" dist="60007" dir="5400000" sy="-100000" algn="bl" rotWithShape="0"/>
                  </a:effectLst>
                  <a:latin typeface="微软雅黑" pitchFamily="34" charset="-122"/>
                  <a:ea typeface="微软雅黑" pitchFamily="34" charset="-122"/>
                </a:rPr>
                <a:t>地域文化</a:t>
              </a:r>
            </a:p>
          </p:txBody>
        </p:sp>
      </p:grpSp>
      <p:grpSp>
        <p:nvGrpSpPr>
          <p:cNvPr id="11269" name="组合 10"/>
          <p:cNvGrpSpPr>
            <a:grpSpLocks/>
          </p:cNvGrpSpPr>
          <p:nvPr/>
        </p:nvGrpSpPr>
        <p:grpSpPr bwMode="auto">
          <a:xfrm>
            <a:off x="377825" y="2660650"/>
            <a:ext cx="2687638" cy="1554163"/>
            <a:chOff x="1404764" y="4019722"/>
            <a:chExt cx="2969754" cy="1553764"/>
          </a:xfrm>
        </p:grpSpPr>
        <p:sp>
          <p:nvSpPr>
            <p:cNvPr id="12" name="AutoShape 3"/>
            <p:cNvSpPr>
              <a:spLocks noChangeArrowheads="1"/>
            </p:cNvSpPr>
            <p:nvPr/>
          </p:nvSpPr>
          <p:spPr bwMode="auto">
            <a:xfrm>
              <a:off x="1404764" y="4019722"/>
              <a:ext cx="2969754" cy="1553764"/>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isometricOffAxis1Top">
                <a:rot lat="17699970" lon="0" rev="0"/>
              </a:camera>
              <a:lightRig rig="flat" dir="t"/>
            </a:scene3d>
            <a:sp3d extrusionH="304800" contourW="19050">
              <a:bevelT w="101600" prst="convex"/>
              <a:bevelB w="0" h="3810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eaLnBrk="0" fontAlgn="ctr" hangingPunct="0">
                <a:buClr>
                  <a:srgbClr val="FF0000"/>
                </a:buClr>
                <a:buSzPct val="70000"/>
                <a:defRPr/>
              </a:pPr>
              <a:endParaRPr lang="zh-CN" altLang="zh-CN" sz="1600" b="1">
                <a:solidFill>
                  <a:schemeClr val="bg1"/>
                </a:solidFill>
                <a:latin typeface="微软雅黑" pitchFamily="34" charset="-122"/>
                <a:ea typeface="微软雅黑" pitchFamily="34" charset="-122"/>
              </a:endParaRPr>
            </a:p>
          </p:txBody>
        </p:sp>
        <p:sp>
          <p:nvSpPr>
            <p:cNvPr id="13" name="TextBox 12"/>
            <p:cNvSpPr txBox="1"/>
            <p:nvPr/>
          </p:nvSpPr>
          <p:spPr>
            <a:xfrm>
              <a:off x="1669144" y="4615477"/>
              <a:ext cx="2525484" cy="461665"/>
            </a:xfrm>
            <a:prstGeom prst="rect">
              <a:avLst/>
            </a:prstGeom>
            <a:noFill/>
            <a:scene3d>
              <a:camera prst="orthographicFront"/>
              <a:lightRig rig="threePt" dir="t"/>
            </a:scene3d>
            <a:sp3d/>
          </p:spPr>
          <p:txBody>
            <a:bodyPr>
              <a:spAutoFit/>
            </a:bodyPr>
            <a:lstStyle/>
            <a:p>
              <a:pPr>
                <a:defRPr/>
              </a:pPr>
              <a:r>
                <a:rPr lang="zh-CN" altLang="en-US" sz="2400" dirty="0">
                  <a:solidFill>
                    <a:srgbClr val="FF0000"/>
                  </a:solidFill>
                  <a:effectLst>
                    <a:reflection blurRad="6350" stA="50000" endA="300" endPos="50000" dist="60007" dir="5400000" sy="-100000" algn="bl" rotWithShape="0"/>
                  </a:effectLst>
                  <a:latin typeface="微软雅黑" pitchFamily="34" charset="-122"/>
                  <a:ea typeface="微软雅黑" pitchFamily="34" charset="-122"/>
                </a:rPr>
                <a:t>工业文化</a:t>
              </a:r>
            </a:p>
          </p:txBody>
        </p:sp>
      </p:grpSp>
      <p:sp>
        <p:nvSpPr>
          <p:cNvPr id="11270" name="TextBox 22"/>
          <p:cNvSpPr txBox="1">
            <a:spLocks noChangeArrowheads="1"/>
          </p:cNvSpPr>
          <p:nvPr/>
        </p:nvSpPr>
        <p:spPr bwMode="auto">
          <a:xfrm>
            <a:off x="3197225" y="3563938"/>
            <a:ext cx="676275" cy="2265362"/>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a:solidFill>
                  <a:srgbClr val="FF0000"/>
                </a:solidFill>
              </a:rPr>
              <a:t>行业文化</a:t>
            </a:r>
          </a:p>
        </p:txBody>
      </p:sp>
      <p:grpSp>
        <p:nvGrpSpPr>
          <p:cNvPr id="9" name="组合 64"/>
          <p:cNvGrpSpPr/>
          <p:nvPr/>
        </p:nvGrpSpPr>
        <p:grpSpPr>
          <a:xfrm>
            <a:off x="5620593" y="3001986"/>
            <a:ext cx="3067957" cy="690669"/>
            <a:chOff x="5080000" y="412417"/>
            <a:chExt cx="3067957" cy="690669"/>
          </a:xfrm>
          <a:solidFill>
            <a:srgbClr val="6600FF"/>
          </a:solidFill>
        </p:grpSpPr>
        <p:sp>
          <p:nvSpPr>
            <p:cNvPr id="66" name="AutoShape 274"/>
            <p:cNvSpPr>
              <a:spLocks noChangeArrowheads="1"/>
            </p:cNvSpPr>
            <p:nvPr/>
          </p:nvSpPr>
          <p:spPr bwMode="auto">
            <a:xfrm>
              <a:off x="5080000" y="412417"/>
              <a:ext cx="3067957" cy="690669"/>
            </a:xfrm>
            <a:prstGeom prst="roundRect">
              <a:avLst>
                <a:gd name="adj" fmla="val 7106"/>
              </a:avLst>
            </a:prstGeom>
            <a:grp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67" name="WordArt 276"/>
            <p:cNvSpPr>
              <a:spLocks noChangeArrowheads="1" noChangeShapeType="1" noTextEdit="1"/>
            </p:cNvSpPr>
            <p:nvPr/>
          </p:nvSpPr>
          <p:spPr bwMode="auto">
            <a:xfrm>
              <a:off x="5239657" y="613803"/>
              <a:ext cx="2714171" cy="315112"/>
            </a:xfrm>
            <a:prstGeom prst="rect">
              <a:avLst/>
            </a:prstGeom>
            <a:grpFill/>
            <a:extLst/>
          </p:spPr>
          <p:txBody>
            <a:bodyPr wrap="none" fromWordArt="1">
              <a:prstTxWarp prst="textPlain">
                <a:avLst>
                  <a:gd name="adj" fmla="val 50000"/>
                </a:avLst>
              </a:prstTxWarp>
            </a:bodyPr>
            <a:lstStyle/>
            <a:p>
              <a:pPr fontAlgn="auto">
                <a:spcBef>
                  <a:spcPts val="0"/>
                </a:spcBef>
                <a:spcAft>
                  <a:spcPts val="0"/>
                </a:spcAft>
                <a:defRPr/>
              </a:pPr>
              <a:r>
                <a:rPr lang="zh-CN" altLang="en-US" sz="1400" kern="10" spc="-70" dirty="0">
                  <a:solidFill>
                    <a:srgbClr val="FFFFFF"/>
                  </a:solidFill>
                  <a:latin typeface="Arial Black"/>
                </a:rPr>
                <a:t>商贸流通与信息服务</a:t>
              </a:r>
            </a:p>
          </p:txBody>
        </p:sp>
      </p:grpSp>
      <p:grpSp>
        <p:nvGrpSpPr>
          <p:cNvPr id="10" name="组合 67"/>
          <p:cNvGrpSpPr/>
          <p:nvPr/>
        </p:nvGrpSpPr>
        <p:grpSpPr>
          <a:xfrm>
            <a:off x="5620593" y="3843815"/>
            <a:ext cx="3067957" cy="690669"/>
            <a:chOff x="5080000" y="412417"/>
            <a:chExt cx="3067957" cy="690669"/>
          </a:xfrm>
          <a:solidFill>
            <a:srgbClr val="6600FF"/>
          </a:solidFill>
        </p:grpSpPr>
        <p:sp>
          <p:nvSpPr>
            <p:cNvPr id="69" name="AutoShape 274"/>
            <p:cNvSpPr>
              <a:spLocks noChangeArrowheads="1"/>
            </p:cNvSpPr>
            <p:nvPr/>
          </p:nvSpPr>
          <p:spPr bwMode="auto">
            <a:xfrm>
              <a:off x="5080000" y="412417"/>
              <a:ext cx="3067957" cy="690669"/>
            </a:xfrm>
            <a:prstGeom prst="roundRect">
              <a:avLst>
                <a:gd name="adj" fmla="val 7106"/>
              </a:avLst>
            </a:prstGeom>
            <a:grp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70" name="WordArt 276"/>
            <p:cNvSpPr>
              <a:spLocks noChangeArrowheads="1" noChangeShapeType="1" noTextEdit="1"/>
            </p:cNvSpPr>
            <p:nvPr/>
          </p:nvSpPr>
          <p:spPr bwMode="auto">
            <a:xfrm>
              <a:off x="5646057" y="613803"/>
              <a:ext cx="1901372" cy="316800"/>
            </a:xfrm>
            <a:prstGeom prst="rect">
              <a:avLst/>
            </a:prstGeom>
            <a:grpFill/>
            <a:extLst/>
          </p:spPr>
          <p:txBody>
            <a:bodyPr wrap="none" fromWordArt="1">
              <a:prstTxWarp prst="textPlain">
                <a:avLst>
                  <a:gd name="adj" fmla="val 50000"/>
                </a:avLst>
              </a:prstTxWarp>
            </a:bodyPr>
            <a:lstStyle/>
            <a:p>
              <a:pPr fontAlgn="auto">
                <a:spcBef>
                  <a:spcPts val="0"/>
                </a:spcBef>
                <a:spcAft>
                  <a:spcPts val="0"/>
                </a:spcAft>
                <a:defRPr/>
              </a:pPr>
              <a:r>
                <a:rPr lang="zh-CN" altLang="en-US" sz="1400" kern="10" spc="-70" dirty="0">
                  <a:solidFill>
                    <a:srgbClr val="FFFFFF"/>
                  </a:solidFill>
                  <a:latin typeface="Arial Black"/>
                </a:rPr>
                <a:t>电子信息技术</a:t>
              </a:r>
            </a:p>
          </p:txBody>
        </p:sp>
      </p:grpSp>
      <p:grpSp>
        <p:nvGrpSpPr>
          <p:cNvPr id="11" name="组合 70"/>
          <p:cNvGrpSpPr/>
          <p:nvPr/>
        </p:nvGrpSpPr>
        <p:grpSpPr>
          <a:xfrm>
            <a:off x="5620593" y="4685644"/>
            <a:ext cx="3067957" cy="690669"/>
            <a:chOff x="5080000" y="412417"/>
            <a:chExt cx="3067957" cy="690669"/>
          </a:xfrm>
          <a:solidFill>
            <a:srgbClr val="6600FF"/>
          </a:solidFill>
        </p:grpSpPr>
        <p:sp>
          <p:nvSpPr>
            <p:cNvPr id="72" name="AutoShape 274"/>
            <p:cNvSpPr>
              <a:spLocks noChangeArrowheads="1"/>
            </p:cNvSpPr>
            <p:nvPr/>
          </p:nvSpPr>
          <p:spPr bwMode="auto">
            <a:xfrm>
              <a:off x="5080000" y="412417"/>
              <a:ext cx="3067957" cy="690669"/>
            </a:xfrm>
            <a:prstGeom prst="roundRect">
              <a:avLst>
                <a:gd name="adj" fmla="val 7106"/>
              </a:avLst>
            </a:prstGeom>
            <a:grp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73" name="WordArt 276"/>
            <p:cNvSpPr>
              <a:spLocks noChangeArrowheads="1" noChangeShapeType="1" noTextEdit="1"/>
            </p:cNvSpPr>
            <p:nvPr/>
          </p:nvSpPr>
          <p:spPr bwMode="auto">
            <a:xfrm>
              <a:off x="5515428" y="613802"/>
              <a:ext cx="2264230" cy="316800"/>
            </a:xfrm>
            <a:prstGeom prst="rect">
              <a:avLst/>
            </a:prstGeom>
            <a:grpFill/>
            <a:extLst/>
          </p:spPr>
          <p:txBody>
            <a:bodyPr wrap="none" fromWordArt="1">
              <a:prstTxWarp prst="textPlain">
                <a:avLst>
                  <a:gd name="adj" fmla="val 50000"/>
                </a:avLst>
              </a:prstTxWarp>
            </a:bodyPr>
            <a:lstStyle/>
            <a:p>
              <a:pPr fontAlgn="auto">
                <a:spcBef>
                  <a:spcPts val="0"/>
                </a:spcBef>
                <a:spcAft>
                  <a:spcPts val="0"/>
                </a:spcAft>
                <a:defRPr/>
              </a:pPr>
              <a:r>
                <a:rPr lang="zh-CN" altLang="en-US" sz="1400" kern="10" spc="-70" dirty="0">
                  <a:solidFill>
                    <a:srgbClr val="FFFFFF"/>
                  </a:solidFill>
                  <a:latin typeface="Arial Black"/>
                </a:rPr>
                <a:t>电子精密模具制造</a:t>
              </a:r>
            </a:p>
          </p:txBody>
        </p:sp>
      </p:grpSp>
      <p:grpSp>
        <p:nvGrpSpPr>
          <p:cNvPr id="14" name="组合 73"/>
          <p:cNvGrpSpPr/>
          <p:nvPr/>
        </p:nvGrpSpPr>
        <p:grpSpPr>
          <a:xfrm>
            <a:off x="5620593" y="5527473"/>
            <a:ext cx="3067957" cy="690669"/>
            <a:chOff x="5080000" y="412417"/>
            <a:chExt cx="3067957" cy="690669"/>
          </a:xfrm>
          <a:solidFill>
            <a:srgbClr val="6600FF"/>
          </a:solidFill>
        </p:grpSpPr>
        <p:sp>
          <p:nvSpPr>
            <p:cNvPr id="75" name="AutoShape 274"/>
            <p:cNvSpPr>
              <a:spLocks noChangeArrowheads="1"/>
            </p:cNvSpPr>
            <p:nvPr/>
          </p:nvSpPr>
          <p:spPr bwMode="auto">
            <a:xfrm>
              <a:off x="5080000" y="412417"/>
              <a:ext cx="3067957" cy="690669"/>
            </a:xfrm>
            <a:prstGeom prst="roundRect">
              <a:avLst>
                <a:gd name="adj" fmla="val 7106"/>
              </a:avLst>
            </a:prstGeom>
            <a:grp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76" name="WordArt 276"/>
            <p:cNvSpPr>
              <a:spLocks noChangeArrowheads="1" noChangeShapeType="1" noTextEdit="1"/>
            </p:cNvSpPr>
            <p:nvPr/>
          </p:nvSpPr>
          <p:spPr bwMode="auto">
            <a:xfrm>
              <a:off x="5428342" y="613803"/>
              <a:ext cx="2365829" cy="316800"/>
            </a:xfrm>
            <a:prstGeom prst="rect">
              <a:avLst/>
            </a:prstGeom>
            <a:grpFill/>
            <a:extLst/>
          </p:spPr>
          <p:txBody>
            <a:bodyPr wrap="none" fromWordArt="1">
              <a:prstTxWarp prst="textPlain">
                <a:avLst>
                  <a:gd name="adj" fmla="val 50000"/>
                </a:avLst>
              </a:prstTxWarp>
            </a:bodyPr>
            <a:lstStyle/>
            <a:p>
              <a:pPr fontAlgn="auto">
                <a:spcBef>
                  <a:spcPts val="0"/>
                </a:spcBef>
                <a:spcAft>
                  <a:spcPts val="0"/>
                </a:spcAft>
                <a:defRPr/>
              </a:pPr>
              <a:r>
                <a:rPr lang="zh-CN" altLang="en-US" sz="1400" kern="10" spc="-70" dirty="0">
                  <a:solidFill>
                    <a:srgbClr val="FFFFFF"/>
                  </a:solidFill>
                  <a:latin typeface="Arial Black"/>
                </a:rPr>
                <a:t>软件与服务外包技术</a:t>
              </a:r>
            </a:p>
          </p:txBody>
        </p:sp>
      </p:grpSp>
      <p:sp>
        <p:nvSpPr>
          <p:cNvPr id="11275" name="TextBox 76"/>
          <p:cNvSpPr txBox="1">
            <a:spLocks noChangeArrowheads="1"/>
          </p:cNvSpPr>
          <p:nvPr/>
        </p:nvSpPr>
        <p:spPr bwMode="auto">
          <a:xfrm>
            <a:off x="4851400" y="3563938"/>
            <a:ext cx="676275" cy="2265362"/>
          </a:xfrm>
          <a:prstGeom prst="rect">
            <a:avLst/>
          </a:prstGeom>
          <a:noFill/>
          <a:ln w="9525">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a:solidFill>
                  <a:srgbClr val="FF0000"/>
                </a:solidFill>
              </a:rPr>
              <a:t>专业建设</a:t>
            </a:r>
          </a:p>
        </p:txBody>
      </p:sp>
      <p:grpSp>
        <p:nvGrpSpPr>
          <p:cNvPr id="11276" name="组合 44"/>
          <p:cNvGrpSpPr>
            <a:grpSpLocks/>
          </p:cNvGrpSpPr>
          <p:nvPr/>
        </p:nvGrpSpPr>
        <p:grpSpPr bwMode="auto">
          <a:xfrm>
            <a:off x="4721225" y="2679700"/>
            <a:ext cx="4179888" cy="3944938"/>
            <a:chOff x="3352800" y="1500381"/>
            <a:chExt cx="6325200" cy="3707684"/>
          </a:xfrm>
        </p:grpSpPr>
        <p:sp>
          <p:nvSpPr>
            <p:cNvPr id="11283" name="Rectangle 19"/>
            <p:cNvSpPr>
              <a:spLocks noChangeArrowheads="1"/>
            </p:cNvSpPr>
            <p:nvPr/>
          </p:nvSpPr>
          <p:spPr bwMode="gray">
            <a:xfrm>
              <a:off x="3407328" y="1609431"/>
              <a:ext cx="6167385" cy="49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9138"/>
              <a:endParaRPr lang="en-US" altLang="zh-CN" sz="2800" b="1"/>
            </a:p>
          </p:txBody>
        </p:sp>
        <p:sp>
          <p:nvSpPr>
            <p:cNvPr id="11284" name="AutoShape 13"/>
            <p:cNvSpPr>
              <a:spLocks noChangeArrowheads="1"/>
            </p:cNvSpPr>
            <p:nvPr/>
          </p:nvSpPr>
          <p:spPr bwMode="gray">
            <a:xfrm>
              <a:off x="3352800" y="1500381"/>
              <a:ext cx="6325200" cy="3707684"/>
            </a:xfrm>
            <a:prstGeom prst="roundRect">
              <a:avLst>
                <a:gd name="adj" fmla="val 10699"/>
              </a:avLst>
            </a:prstGeom>
            <a:noFill/>
            <a:ln w="38100">
              <a:solidFill>
                <a:srgbClr val="0099CC"/>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b="1">
                <a:latin typeface="Verdana" pitchFamily="34" charset="0"/>
              </a:endParaRPr>
            </a:p>
          </p:txBody>
        </p:sp>
      </p:grpSp>
      <p:grpSp>
        <p:nvGrpSpPr>
          <p:cNvPr id="16" name="组合 44"/>
          <p:cNvGrpSpPr>
            <a:grpSpLocks/>
          </p:cNvGrpSpPr>
          <p:nvPr/>
        </p:nvGrpSpPr>
        <p:grpSpPr bwMode="auto">
          <a:xfrm>
            <a:off x="213343" y="2679387"/>
            <a:ext cx="3723589" cy="3945164"/>
            <a:chOff x="3352800" y="1500381"/>
            <a:chExt cx="6325200" cy="3707684"/>
          </a:xfrm>
          <a:noFill/>
        </p:grpSpPr>
        <p:sp>
          <p:nvSpPr>
            <p:cNvPr id="18" name="AutoShape 13"/>
            <p:cNvSpPr>
              <a:spLocks noChangeArrowheads="1"/>
            </p:cNvSpPr>
            <p:nvPr/>
          </p:nvSpPr>
          <p:spPr bwMode="gray">
            <a:xfrm>
              <a:off x="3352800" y="1500381"/>
              <a:ext cx="6325200" cy="3707684"/>
            </a:xfrm>
            <a:prstGeom prst="roundRect">
              <a:avLst>
                <a:gd name="adj" fmla="val 10699"/>
              </a:avLst>
            </a:prstGeom>
            <a:grpFill/>
            <a:ln w="38100">
              <a:solidFill>
                <a:srgbClr val="0099CC"/>
              </a:solidFill>
              <a:prstDash val="dashDot"/>
              <a:round/>
              <a:headEnd/>
              <a:tailEnd/>
            </a:ln>
          </p:spPr>
          <p:txBody>
            <a:bodyPr wrap="none" anchor="ctr"/>
            <a:lstStyle/>
            <a:p>
              <a:pPr eaLnBrk="0" hangingPunct="0">
                <a:defRPr/>
              </a:pPr>
              <a:endParaRPr lang="zh-CN" altLang="en-US" b="1" dirty="0">
                <a:latin typeface="Verdana" pitchFamily="34" charset="0"/>
              </a:endParaRPr>
            </a:p>
          </p:txBody>
        </p:sp>
        <p:sp>
          <p:nvSpPr>
            <p:cNvPr id="19" name="Rectangle 19"/>
            <p:cNvSpPr>
              <a:spLocks noChangeArrowheads="1"/>
            </p:cNvSpPr>
            <p:nvPr/>
          </p:nvSpPr>
          <p:spPr bwMode="gray">
            <a:xfrm>
              <a:off x="3407328" y="1609431"/>
              <a:ext cx="6167384" cy="491725"/>
            </a:xfrm>
            <a:prstGeom prst="rect">
              <a:avLst/>
            </a:prstGeom>
            <a:grpFill/>
            <a:ln w="9525">
              <a:noFill/>
              <a:miter lim="800000"/>
              <a:headEnd/>
              <a:tailEnd/>
            </a:ln>
          </p:spPr>
          <p:txBody>
            <a:bodyPr>
              <a:spAutoFit/>
            </a:bodyPr>
            <a:lstStyle/>
            <a:p>
              <a:pPr indent="719138">
                <a:defRPr/>
              </a:pPr>
              <a:r>
                <a:rPr lang="en-US" altLang="zh-CN" sz="2800" b="1" dirty="0"/>
                <a:t>      </a:t>
              </a:r>
            </a:p>
          </p:txBody>
        </p:sp>
      </p:grpSp>
      <p:sp>
        <p:nvSpPr>
          <p:cNvPr id="87" name="矩形 86"/>
          <p:cNvSpPr/>
          <p:nvPr/>
        </p:nvSpPr>
        <p:spPr>
          <a:xfrm>
            <a:off x="3094672" y="1719106"/>
            <a:ext cx="2954655" cy="923330"/>
          </a:xfrm>
          <a:prstGeom prst="rect">
            <a:avLst/>
          </a:prstGeom>
          <a:noFill/>
        </p:spPr>
        <p:txBody>
          <a:bodyPr wrap="none">
            <a:spAutoFit/>
          </a:bodyPr>
          <a:lstStyle/>
          <a:p>
            <a:pPr>
              <a:defRPr/>
            </a:pPr>
            <a:r>
              <a:rPr lang="zh-CN" altLang="en-US" sz="5400" b="1"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专业文化</a:t>
            </a:r>
          </a:p>
        </p:txBody>
      </p:sp>
      <p:grpSp>
        <p:nvGrpSpPr>
          <p:cNvPr id="11279" name="Group 3"/>
          <p:cNvGrpSpPr>
            <a:grpSpLocks/>
          </p:cNvGrpSpPr>
          <p:nvPr/>
        </p:nvGrpSpPr>
        <p:grpSpPr bwMode="auto">
          <a:xfrm>
            <a:off x="234950" y="784225"/>
            <a:ext cx="4330700" cy="841375"/>
            <a:chOff x="148" y="494"/>
            <a:chExt cx="2728" cy="530"/>
          </a:xfrm>
        </p:grpSpPr>
        <p:sp>
          <p:nvSpPr>
            <p:cNvPr id="11280" name="Rectangle 4"/>
            <p:cNvSpPr>
              <a:spLocks noChangeArrowheads="1"/>
            </p:cNvSpPr>
            <p:nvPr/>
          </p:nvSpPr>
          <p:spPr bwMode="auto">
            <a:xfrm>
              <a:off x="220" y="603"/>
              <a:ext cx="314" cy="28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2400">
                  <a:solidFill>
                    <a:schemeClr val="bg1"/>
                  </a:solidFill>
                  <a:latin typeface="Arial" pitchFamily="34" charset="0"/>
                </a:rPr>
                <a:t>一</a:t>
              </a:r>
            </a:p>
          </p:txBody>
        </p:sp>
        <p:sp>
          <p:nvSpPr>
            <p:cNvPr id="11281" name="Line 5"/>
            <p:cNvSpPr>
              <a:spLocks noChangeShapeType="1"/>
            </p:cNvSpPr>
            <p:nvPr/>
          </p:nvSpPr>
          <p:spPr bwMode="auto">
            <a:xfrm flipV="1">
              <a:off x="148" y="992"/>
              <a:ext cx="2635" cy="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82" name="Text Box 4"/>
            <p:cNvSpPr txBox="1">
              <a:spLocks noChangeArrowheads="1"/>
            </p:cNvSpPr>
            <p:nvPr/>
          </p:nvSpPr>
          <p:spPr bwMode="auto">
            <a:xfrm>
              <a:off x="551" y="494"/>
              <a:ext cx="232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400" b="1">
                  <a:solidFill>
                    <a:schemeClr val="tx1"/>
                  </a:solidFill>
                </a:rPr>
                <a:t>学校基本情况和专业文化建设的基本思路 </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9" name="Picture 9" descr="图片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557" y="5638346"/>
            <a:ext cx="3180443" cy="1219654"/>
          </a:xfrm>
          <a:prstGeom prst="ellipse">
            <a:avLst/>
          </a:prstGeom>
          <a:ln>
            <a:noFill/>
          </a:ln>
          <a:effectLst>
            <a:softEdge rad="112500"/>
          </a:effectLst>
        </p:spPr>
      </p:pic>
      <p:sp>
        <p:nvSpPr>
          <p:cNvPr id="10" name="Freeform 5"/>
          <p:cNvSpPr>
            <a:spLocks/>
          </p:cNvSpPr>
          <p:nvPr/>
        </p:nvSpPr>
        <p:spPr bwMode="gray">
          <a:xfrm rot="3600000">
            <a:off x="1986281" y="4329779"/>
            <a:ext cx="2465388" cy="769938"/>
          </a:xfrm>
          <a:custGeom>
            <a:avLst/>
            <a:gdLst>
              <a:gd name="T0" fmla="*/ 382 w 1717"/>
              <a:gd name="T1" fmla="*/ 102 h 484"/>
              <a:gd name="T2" fmla="*/ 417 w 1717"/>
              <a:gd name="T3" fmla="*/ 408 h 484"/>
              <a:gd name="T4" fmla="*/ 399 w 1717"/>
              <a:gd name="T5" fmla="*/ 382 h 484"/>
              <a:gd name="T6" fmla="*/ 373 w 1717"/>
              <a:gd name="T7" fmla="*/ 416 h 484"/>
              <a:gd name="T8" fmla="*/ 346 w 1717"/>
              <a:gd name="T9" fmla="*/ 446 h 484"/>
              <a:gd name="T10" fmla="*/ 314 w 1717"/>
              <a:gd name="T11" fmla="*/ 471 h 484"/>
              <a:gd name="T12" fmla="*/ 289 w 1717"/>
              <a:gd name="T13" fmla="*/ 485 h 484"/>
              <a:gd name="T14" fmla="*/ 262 w 1717"/>
              <a:gd name="T15" fmla="*/ 492 h 484"/>
              <a:gd name="T16" fmla="*/ 236 w 1717"/>
              <a:gd name="T17" fmla="*/ 492 h 484"/>
              <a:gd name="T18" fmla="*/ 208 w 1717"/>
              <a:gd name="T19" fmla="*/ 481 h 484"/>
              <a:gd name="T20" fmla="*/ 172 w 1717"/>
              <a:gd name="T21" fmla="*/ 452 h 484"/>
              <a:gd name="T22" fmla="*/ 143 w 1717"/>
              <a:gd name="T23" fmla="*/ 420 h 484"/>
              <a:gd name="T24" fmla="*/ 117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6 w 1717"/>
              <a:gd name="T37" fmla="*/ 124 h 484"/>
              <a:gd name="T38" fmla="*/ 60 w 1717"/>
              <a:gd name="T39" fmla="*/ 186 h 484"/>
              <a:gd name="T40" fmla="*/ 82 w 1717"/>
              <a:gd name="T41" fmla="*/ 231 h 484"/>
              <a:gd name="T42" fmla="*/ 107 w 1717"/>
              <a:gd name="T43" fmla="*/ 280 h 484"/>
              <a:gd name="T44" fmla="*/ 132 w 1717"/>
              <a:gd name="T45" fmla="*/ 306 h 484"/>
              <a:gd name="T46" fmla="*/ 156 w 1717"/>
              <a:gd name="T47" fmla="*/ 322 h 484"/>
              <a:gd name="T48" fmla="*/ 183 w 1717"/>
              <a:gd name="T49" fmla="*/ 331 h 484"/>
              <a:gd name="T50" fmla="*/ 208 w 1717"/>
              <a:gd name="T51" fmla="*/ 331 h 484"/>
              <a:gd name="T52" fmla="*/ 241 w 1717"/>
              <a:gd name="T53" fmla="*/ 324 h 484"/>
              <a:gd name="T54" fmla="*/ 270 w 1717"/>
              <a:gd name="T55" fmla="*/ 309 h 484"/>
              <a:gd name="T56" fmla="*/ 299 w 1717"/>
              <a:gd name="T57" fmla="*/ 287 h 484"/>
              <a:gd name="T58" fmla="*/ 329 w 1717"/>
              <a:gd name="T59" fmla="*/ 258 h 484"/>
              <a:gd name="T60" fmla="*/ 358 w 1717"/>
              <a:gd name="T61" fmla="*/ 209 h 484"/>
              <a:gd name="T62" fmla="*/ 387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adFill flip="none" rotWithShape="1">
            <a:gsLst>
              <a:gs pos="0">
                <a:srgbClr val="FFCF01"/>
              </a:gs>
              <a:gs pos="90000">
                <a:srgbClr val="E22000"/>
              </a:gs>
            </a:gsLst>
            <a:lin ang="2700000" scaled="1"/>
            <a:tileRect/>
          </a:gra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w="101600" prst="convex"/>
            <a:bevelB w="0" h="63500"/>
            <a:contourClr>
              <a:srgbClr val="FFE593"/>
            </a:contourClr>
          </a:sp3d>
        </p:spPr>
        <p:txBody>
          <a:bodyPr anchor="ctr">
            <a:sp3d/>
          </a:bodyPr>
          <a:lstStyle/>
          <a:p>
            <a:pPr eaLnBrk="0" fontAlgn="ctr" hangingPunct="0">
              <a:spcBef>
                <a:spcPts val="0"/>
              </a:spcBef>
              <a:spcAft>
                <a:spcPts val="0"/>
              </a:spcAft>
              <a:buClr>
                <a:srgbClr val="FF0000"/>
              </a:buClr>
              <a:buSzPct val="70000"/>
              <a:defRPr/>
            </a:pPr>
            <a:endParaRPr lang="zh-CN" altLang="en-US" sz="1600" kern="0" dirty="0">
              <a:solidFill>
                <a:srgbClr val="1F497D"/>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12" name="Freeform 7"/>
          <p:cNvSpPr>
            <a:spLocks/>
          </p:cNvSpPr>
          <p:nvPr/>
        </p:nvSpPr>
        <p:spPr bwMode="gray">
          <a:xfrm rot="10800000">
            <a:off x="2281556" y="2156491"/>
            <a:ext cx="2466975" cy="769938"/>
          </a:xfrm>
          <a:custGeom>
            <a:avLst/>
            <a:gdLst>
              <a:gd name="T0" fmla="*/ 385 w 1717"/>
              <a:gd name="T1" fmla="*/ 102 h 484"/>
              <a:gd name="T2" fmla="*/ 421 w 1717"/>
              <a:gd name="T3" fmla="*/ 408 h 484"/>
              <a:gd name="T4" fmla="*/ 402 w 1717"/>
              <a:gd name="T5" fmla="*/ 382 h 484"/>
              <a:gd name="T6" fmla="*/ 376 w 1717"/>
              <a:gd name="T7" fmla="*/ 416 h 484"/>
              <a:gd name="T8" fmla="*/ 349 w 1717"/>
              <a:gd name="T9" fmla="*/ 446 h 484"/>
              <a:gd name="T10" fmla="*/ 316 w 1717"/>
              <a:gd name="T11" fmla="*/ 471 h 484"/>
              <a:gd name="T12" fmla="*/ 291 w 1717"/>
              <a:gd name="T13" fmla="*/ 485 h 484"/>
              <a:gd name="T14" fmla="*/ 264 w 1717"/>
              <a:gd name="T15" fmla="*/ 492 h 484"/>
              <a:gd name="T16" fmla="*/ 238 w 1717"/>
              <a:gd name="T17" fmla="*/ 492 h 484"/>
              <a:gd name="T18" fmla="*/ 208 w 1717"/>
              <a:gd name="T19" fmla="*/ 481 h 484"/>
              <a:gd name="T20" fmla="*/ 174 w 1717"/>
              <a:gd name="T21" fmla="*/ 452 h 484"/>
              <a:gd name="T22" fmla="*/ 144 w 1717"/>
              <a:gd name="T23" fmla="*/ 420 h 484"/>
              <a:gd name="T24" fmla="*/ 118 w 1717"/>
              <a:gd name="T25" fmla="*/ 386 h 484"/>
              <a:gd name="T26" fmla="*/ 93 w 1717"/>
              <a:gd name="T27" fmla="*/ 339 h 484"/>
              <a:gd name="T28" fmla="*/ 66 w 1717"/>
              <a:gd name="T29" fmla="*/ 269 h 484"/>
              <a:gd name="T30" fmla="*/ 43 w 1717"/>
              <a:gd name="T31" fmla="*/ 186 h 484"/>
              <a:gd name="T32" fmla="*/ 28 w 1717"/>
              <a:gd name="T33" fmla="*/ 132 h 484"/>
              <a:gd name="T34" fmla="*/ 0 w 1717"/>
              <a:gd name="T35" fmla="*/ 0 h 484"/>
              <a:gd name="T36" fmla="*/ 37 w 1717"/>
              <a:gd name="T37" fmla="*/ 124 h 484"/>
              <a:gd name="T38" fmla="*/ 60 w 1717"/>
              <a:gd name="T39" fmla="*/ 186 h 484"/>
              <a:gd name="T40" fmla="*/ 83 w 1717"/>
              <a:gd name="T41" fmla="*/ 231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09 h 484"/>
              <a:gd name="T62" fmla="*/ 391 w 1717"/>
              <a:gd name="T63" fmla="*/ 153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adFill flip="none" rotWithShape="1">
            <a:gsLst>
              <a:gs pos="0">
                <a:srgbClr val="00DFF6"/>
              </a:gs>
              <a:gs pos="90000">
                <a:srgbClr val="002774"/>
              </a:gs>
            </a:gsLst>
            <a:lin ang="2700000" scaled="1"/>
            <a:tileRect/>
          </a:gra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extrusionH="304800">
            <a:bevelT w="101600" prst="convex"/>
            <a:bevelB w="0" h="63500"/>
            <a:contourClr>
              <a:srgbClr val="AFEAFF"/>
            </a:contourClr>
          </a:sp3d>
        </p:spPr>
        <p:txBody>
          <a:bodyPr anchor="ctr">
            <a:sp3d/>
          </a:bodyPr>
          <a:lstStyle/>
          <a:p>
            <a:pPr eaLnBrk="0" fontAlgn="ctr" hangingPunct="0">
              <a:spcBef>
                <a:spcPts val="0"/>
              </a:spcBef>
              <a:spcAft>
                <a:spcPts val="0"/>
              </a:spcAft>
              <a:buClr>
                <a:srgbClr val="FF0000"/>
              </a:buClr>
              <a:buSzPct val="70000"/>
              <a:defRPr/>
            </a:pPr>
            <a:endParaRPr lang="zh-CN" altLang="en-US" sz="1800" kern="0" dirty="0">
              <a:solidFill>
                <a:srgbClr val="1F497D"/>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14" name="Freeform 9"/>
          <p:cNvSpPr>
            <a:spLocks/>
          </p:cNvSpPr>
          <p:nvPr/>
        </p:nvSpPr>
        <p:spPr bwMode="gray">
          <a:xfrm rot="18000000">
            <a:off x="3862706" y="3666204"/>
            <a:ext cx="2466975" cy="771525"/>
          </a:xfrm>
          <a:custGeom>
            <a:avLst/>
            <a:gdLst>
              <a:gd name="T0" fmla="*/ 385 w 1717"/>
              <a:gd name="T1" fmla="*/ 102 h 484"/>
              <a:gd name="T2" fmla="*/ 421 w 1717"/>
              <a:gd name="T3" fmla="*/ 421 h 484"/>
              <a:gd name="T4" fmla="*/ 402 w 1717"/>
              <a:gd name="T5" fmla="*/ 395 h 484"/>
              <a:gd name="T6" fmla="*/ 376 w 1717"/>
              <a:gd name="T7" fmla="*/ 429 h 484"/>
              <a:gd name="T8" fmla="*/ 349 w 1717"/>
              <a:gd name="T9" fmla="*/ 459 h 484"/>
              <a:gd name="T10" fmla="*/ 316 w 1717"/>
              <a:gd name="T11" fmla="*/ 484 h 484"/>
              <a:gd name="T12" fmla="*/ 291 w 1717"/>
              <a:gd name="T13" fmla="*/ 498 h 484"/>
              <a:gd name="T14" fmla="*/ 264 w 1717"/>
              <a:gd name="T15" fmla="*/ 505 h 484"/>
              <a:gd name="T16" fmla="*/ 238 w 1717"/>
              <a:gd name="T17" fmla="*/ 505 h 484"/>
              <a:gd name="T18" fmla="*/ 208 w 1717"/>
              <a:gd name="T19" fmla="*/ 494 h 484"/>
              <a:gd name="T20" fmla="*/ 174 w 1717"/>
              <a:gd name="T21" fmla="*/ 465 h 484"/>
              <a:gd name="T22" fmla="*/ 144 w 1717"/>
              <a:gd name="T23" fmla="*/ 433 h 484"/>
              <a:gd name="T24" fmla="*/ 118 w 1717"/>
              <a:gd name="T25" fmla="*/ 399 h 484"/>
              <a:gd name="T26" fmla="*/ 93 w 1717"/>
              <a:gd name="T27" fmla="*/ 339 h 484"/>
              <a:gd name="T28" fmla="*/ 66 w 1717"/>
              <a:gd name="T29" fmla="*/ 269 h 484"/>
              <a:gd name="T30" fmla="*/ 43 w 1717"/>
              <a:gd name="T31" fmla="*/ 199 h 484"/>
              <a:gd name="T32" fmla="*/ 28 w 1717"/>
              <a:gd name="T33" fmla="*/ 145 h 484"/>
              <a:gd name="T34" fmla="*/ 0 w 1717"/>
              <a:gd name="T35" fmla="*/ 0 h 484"/>
              <a:gd name="T36" fmla="*/ 37 w 1717"/>
              <a:gd name="T37" fmla="*/ 137 h 484"/>
              <a:gd name="T38" fmla="*/ 60 w 1717"/>
              <a:gd name="T39" fmla="*/ 199 h 484"/>
              <a:gd name="T40" fmla="*/ 83 w 1717"/>
              <a:gd name="T41" fmla="*/ 244 h 484"/>
              <a:gd name="T42" fmla="*/ 108 w 1717"/>
              <a:gd name="T43" fmla="*/ 280 h 484"/>
              <a:gd name="T44" fmla="*/ 134 w 1717"/>
              <a:gd name="T45" fmla="*/ 306 h 484"/>
              <a:gd name="T46" fmla="*/ 157 w 1717"/>
              <a:gd name="T47" fmla="*/ 322 h 484"/>
              <a:gd name="T48" fmla="*/ 184 w 1717"/>
              <a:gd name="T49" fmla="*/ 331 h 484"/>
              <a:gd name="T50" fmla="*/ 208 w 1717"/>
              <a:gd name="T51" fmla="*/ 331 h 484"/>
              <a:gd name="T52" fmla="*/ 244 w 1717"/>
              <a:gd name="T53" fmla="*/ 324 h 484"/>
              <a:gd name="T54" fmla="*/ 272 w 1717"/>
              <a:gd name="T55" fmla="*/ 309 h 484"/>
              <a:gd name="T56" fmla="*/ 302 w 1717"/>
              <a:gd name="T57" fmla="*/ 287 h 484"/>
              <a:gd name="T58" fmla="*/ 332 w 1717"/>
              <a:gd name="T59" fmla="*/ 258 h 484"/>
              <a:gd name="T60" fmla="*/ 360 w 1717"/>
              <a:gd name="T61" fmla="*/ 222 h 484"/>
              <a:gd name="T62" fmla="*/ 391 w 1717"/>
              <a:gd name="T63" fmla="*/ 166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484"/>
              <a:gd name="T98" fmla="*/ 1717 w 1717"/>
              <a:gd name="T99" fmla="*/ 484 h 4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adFill flip="none" rotWithShape="1">
            <a:gsLst>
              <a:gs pos="0">
                <a:srgbClr val="6EFF01"/>
              </a:gs>
              <a:gs pos="90000">
                <a:srgbClr val="0F5000"/>
              </a:gs>
            </a:gsLst>
            <a:lin ang="2700000" scaled="1"/>
            <a:tileRect/>
          </a:gra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a:bevelT prst="convex"/>
            <a:bevelB w="0" h="0"/>
            <a:contourClr>
              <a:sysClr val="window" lastClr="FFFFFF"/>
            </a:contourClr>
          </a:sp3d>
        </p:spPr>
        <p:txBody>
          <a:bodyPr anchor="ctr">
            <a:sp3d/>
          </a:bodyPr>
          <a:lstStyle/>
          <a:p>
            <a:pPr eaLnBrk="0" fontAlgn="ctr" hangingPunct="0">
              <a:spcBef>
                <a:spcPts val="0"/>
              </a:spcBef>
              <a:spcAft>
                <a:spcPts val="0"/>
              </a:spcAft>
              <a:buClr>
                <a:srgbClr val="FF0000"/>
              </a:buClr>
              <a:buSzPct val="70000"/>
              <a:defRPr/>
            </a:pPr>
            <a:endParaRPr lang="zh-CN" altLang="en-US" sz="1600" b="1" kern="0">
              <a:solidFill>
                <a:srgbClr val="1F497D"/>
              </a:solidFill>
              <a:latin typeface="微软雅黑" pitchFamily="34" charset="-122"/>
              <a:ea typeface="微软雅黑" pitchFamily="34" charset="-122"/>
            </a:endParaRPr>
          </a:p>
        </p:txBody>
      </p:sp>
      <p:sp>
        <p:nvSpPr>
          <p:cNvPr id="16" name="Text Box 14"/>
          <p:cNvSpPr txBox="1">
            <a:spLocks noChangeArrowheads="1"/>
          </p:cNvSpPr>
          <p:nvPr/>
        </p:nvSpPr>
        <p:spPr bwMode="auto">
          <a:xfrm>
            <a:off x="5402783" y="2461297"/>
            <a:ext cx="1415773" cy="584775"/>
          </a:xfrm>
          <a:prstGeom prst="rect">
            <a:avLst/>
          </a:prstGeom>
          <a:noFill/>
          <a:ln w="9525" algn="ctr">
            <a:noFill/>
            <a:miter lim="800000"/>
            <a:headEnd/>
            <a:tailEnd/>
          </a:ln>
        </p:spPr>
        <p:txBody>
          <a:bodyPr wrap="none">
            <a:spAutoFit/>
          </a:bodyPr>
          <a:lstStyle/>
          <a:p>
            <a:pPr fontAlgn="ctr">
              <a:buClr>
                <a:srgbClr val="FF0000"/>
              </a:buClr>
              <a:buSzPct val="70000"/>
              <a:defRPr/>
            </a:pPr>
            <a:r>
              <a:rPr kumimoji="1" lang="zh-CN" altLang="en-US" dirty="0">
                <a:solidFill>
                  <a:srgbClr val="1F497D"/>
                </a:solidFill>
                <a:effectLst>
                  <a:reflection blurRad="6350" stA="50000" endA="300" endPos="50000" dist="29997" dir="5400000" sy="-100000" algn="bl" rotWithShape="0"/>
                </a:effectLst>
                <a:latin typeface="微软雅黑" pitchFamily="34" charset="-122"/>
                <a:ea typeface="微软雅黑" pitchFamily="34" charset="-122"/>
              </a:rPr>
              <a:t>全员性</a:t>
            </a:r>
          </a:p>
        </p:txBody>
      </p:sp>
      <p:sp>
        <p:nvSpPr>
          <p:cNvPr id="17" name="Text Box 15"/>
          <p:cNvSpPr txBox="1">
            <a:spLocks noChangeArrowheads="1"/>
          </p:cNvSpPr>
          <p:nvPr/>
        </p:nvSpPr>
        <p:spPr bwMode="auto">
          <a:xfrm>
            <a:off x="957783" y="2728561"/>
            <a:ext cx="1415773" cy="584775"/>
          </a:xfrm>
          <a:prstGeom prst="rect">
            <a:avLst/>
          </a:prstGeom>
          <a:noFill/>
          <a:ln w="9525" algn="ctr">
            <a:noFill/>
            <a:miter lim="800000"/>
            <a:headEnd/>
            <a:tailEnd/>
          </a:ln>
        </p:spPr>
        <p:txBody>
          <a:bodyPr wrap="none">
            <a:spAutoFit/>
          </a:bodyPr>
          <a:lstStyle/>
          <a:p>
            <a:pPr fontAlgn="ctr">
              <a:buClr>
                <a:srgbClr val="FF0000"/>
              </a:buClr>
              <a:buSzPct val="70000"/>
              <a:defRPr/>
            </a:pPr>
            <a:r>
              <a:rPr kumimoji="1" lang="zh-CN" altLang="en-US" dirty="0">
                <a:solidFill>
                  <a:srgbClr val="1F497D"/>
                </a:solidFill>
                <a:effectLst>
                  <a:reflection blurRad="6350" stA="50000" endA="300" endPos="50000" dist="29997" dir="5400000" sy="-100000" algn="bl" rotWithShape="0"/>
                </a:effectLst>
                <a:latin typeface="微软雅黑" pitchFamily="34" charset="-122"/>
                <a:ea typeface="微软雅黑" pitchFamily="34" charset="-122"/>
              </a:rPr>
              <a:t>全程性</a:t>
            </a:r>
          </a:p>
        </p:txBody>
      </p:sp>
      <p:sp>
        <p:nvSpPr>
          <p:cNvPr id="19" name="Text Box 17"/>
          <p:cNvSpPr txBox="1">
            <a:spLocks noChangeArrowheads="1"/>
          </p:cNvSpPr>
          <p:nvPr/>
        </p:nvSpPr>
        <p:spPr bwMode="auto">
          <a:xfrm>
            <a:off x="3973845" y="5675993"/>
            <a:ext cx="1730267" cy="584775"/>
          </a:xfrm>
          <a:prstGeom prst="rect">
            <a:avLst/>
          </a:prstGeom>
          <a:noFill/>
          <a:ln w="9525" algn="ctr">
            <a:noFill/>
            <a:miter lim="800000"/>
            <a:headEnd/>
            <a:tailEnd/>
          </a:ln>
        </p:spPr>
        <p:txBody>
          <a:bodyPr>
            <a:spAutoFit/>
          </a:bodyPr>
          <a:lstStyle/>
          <a:p>
            <a:pPr fontAlgn="ctr">
              <a:buClr>
                <a:srgbClr val="FF0000"/>
              </a:buClr>
              <a:buSzPct val="70000"/>
              <a:defRPr/>
            </a:pPr>
            <a:r>
              <a:rPr kumimoji="1" lang="zh-CN" altLang="en-US" dirty="0">
                <a:solidFill>
                  <a:srgbClr val="1F497D"/>
                </a:solidFill>
                <a:effectLst>
                  <a:reflection blurRad="6350" stA="50000" endA="300" endPos="50000" dist="29997" dir="5400000" sy="-100000" algn="bl" rotWithShape="0"/>
                </a:effectLst>
                <a:latin typeface="微软雅黑" pitchFamily="34" charset="-122"/>
                <a:ea typeface="微软雅黑" pitchFamily="34" charset="-122"/>
              </a:rPr>
              <a:t>全面性</a:t>
            </a:r>
          </a:p>
        </p:txBody>
      </p:sp>
      <p:grpSp>
        <p:nvGrpSpPr>
          <p:cNvPr id="12297" name="组合 57"/>
          <p:cNvGrpSpPr>
            <a:grpSpLocks/>
          </p:cNvGrpSpPr>
          <p:nvPr/>
        </p:nvGrpSpPr>
        <p:grpSpPr bwMode="auto">
          <a:xfrm>
            <a:off x="2871788" y="2817813"/>
            <a:ext cx="2184400" cy="1754187"/>
            <a:chOff x="995344" y="2329497"/>
            <a:chExt cx="1904726" cy="1529713"/>
          </a:xfrm>
        </p:grpSpPr>
        <p:grpSp>
          <p:nvGrpSpPr>
            <p:cNvPr id="12302" name="组合 34"/>
            <p:cNvGrpSpPr>
              <a:grpSpLocks noChangeAspect="1"/>
            </p:cNvGrpSpPr>
            <p:nvPr/>
          </p:nvGrpSpPr>
          <p:grpSpPr bwMode="auto">
            <a:xfrm>
              <a:off x="1208517" y="2329497"/>
              <a:ext cx="1534687" cy="1529713"/>
              <a:chOff x="4776613" y="4404799"/>
              <a:chExt cx="1011885" cy="1008000"/>
            </a:xfrm>
          </p:grpSpPr>
          <p:sp>
            <p:nvSpPr>
              <p:cNvPr id="24" name="Oval 2"/>
              <p:cNvSpPr>
                <a:spLocks noChangeAspect="1" noChangeArrowheads="1"/>
              </p:cNvSpPr>
              <p:nvPr/>
            </p:nvSpPr>
            <p:spPr bwMode="auto">
              <a:xfrm>
                <a:off x="4780498" y="4404799"/>
                <a:ext cx="1008000" cy="1008000"/>
              </a:xfrm>
              <a:prstGeom prst="ellipse">
                <a:avLst/>
              </a:prstGeom>
              <a:gradFill flip="none" rotWithShape="1">
                <a:gsLst>
                  <a:gs pos="0">
                    <a:srgbClr val="00DFF6"/>
                  </a:gs>
                  <a:gs pos="90000">
                    <a:srgbClr val="002774"/>
                  </a:gs>
                </a:gsLst>
                <a:lin ang="2700000" scaled="1"/>
                <a:tileRect/>
              </a:gradFill>
              <a:ln w="25400" cap="flat" cmpd="sng" algn="ctr">
                <a:noFill/>
                <a:prstDash val="solid"/>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txBody>
              <a:bodyPr anchor="ctr">
                <a:sp3d/>
              </a:bodyPr>
              <a:lstStyle/>
              <a:p>
                <a:pPr eaLnBrk="0" fontAlgn="ctr" hangingPunct="0">
                  <a:spcBef>
                    <a:spcPts val="0"/>
                  </a:spcBef>
                  <a:spcAft>
                    <a:spcPts val="0"/>
                  </a:spcAft>
                  <a:buClr>
                    <a:srgbClr val="FF0000"/>
                  </a:buClr>
                  <a:buSzPct val="70000"/>
                  <a:defRPr/>
                </a:pPr>
                <a:endParaRPr lang="fr-FR" altLang="zh-CN" sz="1600" b="1" kern="0" dirty="0">
                  <a:solidFill>
                    <a:srgbClr val="1F497D"/>
                  </a:solidFill>
                  <a:latin typeface="微软雅黑" pitchFamily="34" charset="-122"/>
                  <a:ea typeface="微软雅黑" pitchFamily="34" charset="-122"/>
                </a:endParaRPr>
              </a:p>
            </p:txBody>
          </p:sp>
          <p:sp>
            <p:nvSpPr>
              <p:cNvPr id="25" name="椭圆 24"/>
              <p:cNvSpPr>
                <a:spLocks/>
              </p:cNvSpPr>
              <p:nvPr/>
            </p:nvSpPr>
            <p:spPr>
              <a:xfrm rot="19388639">
                <a:off x="4776614" y="4464093"/>
                <a:ext cx="683608" cy="466143"/>
              </a:xfrm>
              <a:prstGeom prst="ellipse">
                <a:avLst/>
              </a:prstGeom>
              <a:gradFill flip="none" rotWithShape="1">
                <a:gsLst>
                  <a:gs pos="0">
                    <a:sysClr val="window" lastClr="FFFFFF"/>
                  </a:gs>
                  <a:gs pos="45000">
                    <a:sysClr val="window" lastClr="FFFFFF">
                      <a:alpha val="0"/>
                    </a:sysClr>
                  </a:gs>
                </a:gsLst>
                <a:lin ang="5400000" scaled="1"/>
                <a:tileRect/>
              </a:gradFill>
              <a:ln w="25400" cap="flat" cmpd="sng" algn="ctr">
                <a:noFill/>
                <a:prstDash val="solid"/>
              </a:ln>
              <a:effectLst/>
            </p:spPr>
            <p:txBody>
              <a:bodyPr anchor="ctr"/>
              <a:lstStyle/>
              <a:p>
                <a:pPr fontAlgn="auto">
                  <a:spcBef>
                    <a:spcPts val="0"/>
                  </a:spcBef>
                  <a:spcAft>
                    <a:spcPts val="0"/>
                  </a:spcAft>
                  <a:defRPr/>
                </a:pPr>
                <a:endParaRPr lang="zh-CN" altLang="en-US" sz="1800" kern="0" dirty="0">
                  <a:solidFill>
                    <a:srgbClr val="1F497D"/>
                  </a:solidFill>
                  <a:latin typeface="Calibri"/>
                  <a:ea typeface="微软雅黑" pitchFamily="34" charset="-122"/>
                </a:endParaRPr>
              </a:p>
            </p:txBody>
          </p:sp>
          <p:sp>
            <p:nvSpPr>
              <p:cNvPr id="26" name="椭圆 25"/>
              <p:cNvSpPr>
                <a:spLocks noChangeAspect="1"/>
              </p:cNvSpPr>
              <p:nvPr/>
            </p:nvSpPr>
            <p:spPr>
              <a:xfrm>
                <a:off x="4888498" y="4512798"/>
                <a:ext cx="792000" cy="792000"/>
              </a:xfrm>
              <a:prstGeom prst="ellipse">
                <a:avLst/>
              </a:prstGeom>
              <a:gradFill flip="none" rotWithShape="1">
                <a:gsLst>
                  <a:gs pos="10000">
                    <a:srgbClr val="2DD7FF">
                      <a:alpha val="50000"/>
                    </a:srgbClr>
                  </a:gs>
                  <a:gs pos="70000">
                    <a:sysClr val="window" lastClr="FFFFFF">
                      <a:alpha val="0"/>
                    </a:sysClr>
                  </a:gs>
                </a:gsLst>
                <a:path path="circle">
                  <a:fillToRect l="50000" t="50000" r="50000" b="50000"/>
                </a:path>
                <a:tileRect/>
              </a:gradFill>
              <a:ln w="25400" cap="flat" cmpd="sng" algn="ctr">
                <a:noFill/>
                <a:prstDash val="solid"/>
              </a:ln>
              <a:effectLst/>
            </p:spPr>
            <p:txBody>
              <a:bodyPr anchor="ctr"/>
              <a:lstStyle/>
              <a:p>
                <a:pPr fontAlgn="auto">
                  <a:spcBef>
                    <a:spcPts val="0"/>
                  </a:spcBef>
                  <a:spcAft>
                    <a:spcPts val="0"/>
                  </a:spcAft>
                  <a:defRPr/>
                </a:pPr>
                <a:endParaRPr lang="zh-CN" altLang="en-US" sz="1800" kern="0" dirty="0">
                  <a:solidFill>
                    <a:srgbClr val="1F497D"/>
                  </a:solidFill>
                  <a:latin typeface="Calibri"/>
                  <a:ea typeface="微软雅黑" pitchFamily="34" charset="-122"/>
                </a:endParaRPr>
              </a:p>
            </p:txBody>
          </p:sp>
        </p:grpSp>
        <p:sp>
          <p:nvSpPr>
            <p:cNvPr id="23" name="TextBox 147"/>
            <p:cNvSpPr txBox="1">
              <a:spLocks noChangeArrowheads="1"/>
            </p:cNvSpPr>
            <p:nvPr/>
          </p:nvSpPr>
          <p:spPr bwMode="auto">
            <a:xfrm>
              <a:off x="995344" y="2844426"/>
              <a:ext cx="1904726" cy="402588"/>
            </a:xfrm>
            <a:prstGeom prst="rect">
              <a:avLst/>
            </a:prstGeom>
            <a:noFill/>
            <a:ln w="9525">
              <a:noFill/>
              <a:miter lim="800000"/>
              <a:headEnd/>
              <a:tailEnd/>
            </a:ln>
          </p:spPr>
          <p:txBody>
            <a:bodyPr anchor="ctr">
              <a:spAutoFit/>
            </a:bodyPr>
            <a:lstStyle/>
            <a:p>
              <a:pPr fontAlgn="ctr">
                <a:spcBef>
                  <a:spcPts val="0"/>
                </a:spcBef>
                <a:spcAft>
                  <a:spcPts val="0"/>
                </a:spcAft>
                <a:buClr>
                  <a:srgbClr val="FF0000"/>
                </a:buClr>
                <a:buSzPct val="70000"/>
                <a:defRPr/>
              </a:pPr>
              <a:r>
                <a:rPr kumimoji="1" lang="zh-CN" altLang="en-US" sz="2400" b="1" kern="0" dirty="0">
                  <a:solidFill>
                    <a:prstClr val="white"/>
                  </a:solidFill>
                  <a:effectLst>
                    <a:reflection blurRad="6350" stA="50000" endA="300" endPos="50000" dist="29997" dir="5400000" sy="-100000" algn="bl" rotWithShape="0"/>
                  </a:effectLst>
                  <a:latin typeface="微软雅黑" pitchFamily="34" charset="-122"/>
                  <a:ea typeface="微软雅黑" pitchFamily="34" charset="-122"/>
                </a:rPr>
                <a:t>专业文化建设</a:t>
              </a:r>
            </a:p>
          </p:txBody>
        </p:sp>
      </p:grpSp>
      <p:grpSp>
        <p:nvGrpSpPr>
          <p:cNvPr id="12298" name="Group 3"/>
          <p:cNvGrpSpPr>
            <a:grpSpLocks/>
          </p:cNvGrpSpPr>
          <p:nvPr/>
        </p:nvGrpSpPr>
        <p:grpSpPr bwMode="auto">
          <a:xfrm>
            <a:off x="234950" y="784225"/>
            <a:ext cx="4330700" cy="841375"/>
            <a:chOff x="148" y="494"/>
            <a:chExt cx="2728" cy="530"/>
          </a:xfrm>
        </p:grpSpPr>
        <p:sp>
          <p:nvSpPr>
            <p:cNvPr id="12299" name="Rectangle 4"/>
            <p:cNvSpPr>
              <a:spLocks noChangeArrowheads="1"/>
            </p:cNvSpPr>
            <p:nvPr/>
          </p:nvSpPr>
          <p:spPr bwMode="auto">
            <a:xfrm>
              <a:off x="220" y="603"/>
              <a:ext cx="314" cy="28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2400">
                  <a:solidFill>
                    <a:schemeClr val="bg1"/>
                  </a:solidFill>
                  <a:latin typeface="Arial" pitchFamily="34" charset="0"/>
                </a:rPr>
                <a:t>一</a:t>
              </a:r>
            </a:p>
          </p:txBody>
        </p:sp>
        <p:sp>
          <p:nvSpPr>
            <p:cNvPr id="12300" name="Line 5"/>
            <p:cNvSpPr>
              <a:spLocks noChangeShapeType="1"/>
            </p:cNvSpPr>
            <p:nvPr/>
          </p:nvSpPr>
          <p:spPr bwMode="auto">
            <a:xfrm flipV="1">
              <a:off x="148" y="992"/>
              <a:ext cx="2635" cy="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01" name="Text Box 4"/>
            <p:cNvSpPr txBox="1">
              <a:spLocks noChangeArrowheads="1"/>
            </p:cNvSpPr>
            <p:nvPr/>
          </p:nvSpPr>
          <p:spPr bwMode="auto">
            <a:xfrm>
              <a:off x="551" y="494"/>
              <a:ext cx="232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400" b="1">
                  <a:solidFill>
                    <a:schemeClr val="tx1"/>
                  </a:solidFill>
                </a:rPr>
                <a:t>学校基本情况和专业文化建设的基本思路 </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a:spLocks/>
          </p:cNvSpPr>
          <p:nvPr/>
        </p:nvSpPr>
        <p:spPr bwMode="auto">
          <a:xfrm>
            <a:off x="3955822" y="2396660"/>
            <a:ext cx="1520825" cy="1500187"/>
          </a:xfrm>
          <a:custGeom>
            <a:avLst/>
            <a:gdLst>
              <a:gd name="T0" fmla="*/ 247 w 1269"/>
              <a:gd name="T1" fmla="*/ 191 h 1250"/>
              <a:gd name="T2" fmla="*/ 329 w 1269"/>
              <a:gd name="T3" fmla="*/ 127 h 1250"/>
              <a:gd name="T4" fmla="*/ 318 w 1269"/>
              <a:gd name="T5" fmla="*/ 81 h 1250"/>
              <a:gd name="T6" fmla="*/ 431 w 1269"/>
              <a:gd name="T7" fmla="*/ 30 h 1250"/>
              <a:gd name="T8" fmla="*/ 460 w 1269"/>
              <a:gd name="T9" fmla="*/ 73 h 1250"/>
              <a:gd name="T10" fmla="*/ 562 w 1269"/>
              <a:gd name="T11" fmla="*/ 49 h 1250"/>
              <a:gd name="T12" fmla="*/ 573 w 1269"/>
              <a:gd name="T13" fmla="*/ 1 h 1250"/>
              <a:gd name="T14" fmla="*/ 692 w 1269"/>
              <a:gd name="T15" fmla="*/ 0 h 1250"/>
              <a:gd name="T16" fmla="*/ 701 w 1269"/>
              <a:gd name="T17" fmla="*/ 49 h 1250"/>
              <a:gd name="T18" fmla="*/ 801 w 1269"/>
              <a:gd name="T19" fmla="*/ 69 h 1250"/>
              <a:gd name="T20" fmla="*/ 833 w 1269"/>
              <a:gd name="T21" fmla="*/ 30 h 1250"/>
              <a:gd name="T22" fmla="*/ 945 w 1269"/>
              <a:gd name="T23" fmla="*/ 79 h 1250"/>
              <a:gd name="T24" fmla="*/ 932 w 1269"/>
              <a:gd name="T25" fmla="*/ 126 h 1250"/>
              <a:gd name="T26" fmla="*/ 1016 w 1269"/>
              <a:gd name="T27" fmla="*/ 185 h 1250"/>
              <a:gd name="T28" fmla="*/ 1059 w 1269"/>
              <a:gd name="T29" fmla="*/ 162 h 1250"/>
              <a:gd name="T30" fmla="*/ 1141 w 1269"/>
              <a:gd name="T31" fmla="*/ 252 h 1250"/>
              <a:gd name="T32" fmla="*/ 1111 w 1269"/>
              <a:gd name="T33" fmla="*/ 288 h 1250"/>
              <a:gd name="T34" fmla="*/ 1163 w 1269"/>
              <a:gd name="T35" fmla="*/ 379 h 1250"/>
              <a:gd name="T36" fmla="*/ 1214 w 1269"/>
              <a:gd name="T37" fmla="*/ 372 h 1250"/>
              <a:gd name="T38" fmla="*/ 1253 w 1269"/>
              <a:gd name="T39" fmla="*/ 488 h 1250"/>
              <a:gd name="T40" fmla="*/ 1206 w 1269"/>
              <a:gd name="T41" fmla="*/ 512 h 1250"/>
              <a:gd name="T42" fmla="*/ 1220 w 1269"/>
              <a:gd name="T43" fmla="*/ 612 h 1250"/>
              <a:gd name="T44" fmla="*/ 1268 w 1269"/>
              <a:gd name="T45" fmla="*/ 631 h 1250"/>
              <a:gd name="T46" fmla="*/ 1257 w 1269"/>
              <a:gd name="T47" fmla="*/ 748 h 1250"/>
              <a:gd name="T48" fmla="*/ 1206 w 1269"/>
              <a:gd name="T49" fmla="*/ 751 h 1250"/>
              <a:gd name="T50" fmla="*/ 1173 w 1269"/>
              <a:gd name="T51" fmla="*/ 852 h 1250"/>
              <a:gd name="T52" fmla="*/ 1211 w 1269"/>
              <a:gd name="T53" fmla="*/ 885 h 1250"/>
              <a:gd name="T54" fmla="*/ 1150 w 1269"/>
              <a:gd name="T55" fmla="*/ 990 h 1250"/>
              <a:gd name="T56" fmla="*/ 1103 w 1269"/>
              <a:gd name="T57" fmla="*/ 970 h 1250"/>
              <a:gd name="T58" fmla="*/ 1035 w 1269"/>
              <a:gd name="T59" fmla="*/ 1048 h 1250"/>
              <a:gd name="T60" fmla="*/ 1054 w 1269"/>
              <a:gd name="T61" fmla="*/ 1097 h 1250"/>
              <a:gd name="T62" fmla="*/ 955 w 1269"/>
              <a:gd name="T63" fmla="*/ 1167 h 1250"/>
              <a:gd name="T64" fmla="*/ 920 w 1269"/>
              <a:gd name="T65" fmla="*/ 1130 h 1250"/>
              <a:gd name="T66" fmla="*/ 826 w 1269"/>
              <a:gd name="T67" fmla="*/ 1174 h 1250"/>
              <a:gd name="T68" fmla="*/ 826 w 1269"/>
              <a:gd name="T69" fmla="*/ 1224 h 1250"/>
              <a:gd name="T70" fmla="*/ 705 w 1269"/>
              <a:gd name="T71" fmla="*/ 1249 h 1250"/>
              <a:gd name="T72" fmla="*/ 687 w 1269"/>
              <a:gd name="T73" fmla="*/ 1201 h 1250"/>
              <a:gd name="T74" fmla="*/ 585 w 1269"/>
              <a:gd name="T75" fmla="*/ 1203 h 1250"/>
              <a:gd name="T76" fmla="*/ 564 w 1269"/>
              <a:gd name="T77" fmla="*/ 1249 h 1250"/>
              <a:gd name="T78" fmla="*/ 445 w 1269"/>
              <a:gd name="T79" fmla="*/ 1224 h 1250"/>
              <a:gd name="T80" fmla="*/ 446 w 1269"/>
              <a:gd name="T81" fmla="*/ 1174 h 1250"/>
              <a:gd name="T82" fmla="*/ 351 w 1269"/>
              <a:gd name="T83" fmla="*/ 1135 h 1250"/>
              <a:gd name="T84" fmla="*/ 314 w 1269"/>
              <a:gd name="T85" fmla="*/ 1167 h 1250"/>
              <a:gd name="T86" fmla="*/ 212 w 1269"/>
              <a:gd name="T87" fmla="*/ 1097 h 1250"/>
              <a:gd name="T88" fmla="*/ 237 w 1269"/>
              <a:gd name="T89" fmla="*/ 1051 h 1250"/>
              <a:gd name="T90" fmla="*/ 167 w 1269"/>
              <a:gd name="T91" fmla="*/ 978 h 1250"/>
              <a:gd name="T92" fmla="*/ 117 w 1269"/>
              <a:gd name="T93" fmla="*/ 990 h 1250"/>
              <a:gd name="T94" fmla="*/ 55 w 1269"/>
              <a:gd name="T95" fmla="*/ 885 h 1250"/>
              <a:gd name="T96" fmla="*/ 95 w 1269"/>
              <a:gd name="T97" fmla="*/ 856 h 1250"/>
              <a:gd name="T98" fmla="*/ 63 w 1269"/>
              <a:gd name="T99" fmla="*/ 759 h 1250"/>
              <a:gd name="T100" fmla="*/ 14 w 1269"/>
              <a:gd name="T101" fmla="*/ 751 h 1250"/>
              <a:gd name="T102" fmla="*/ 0 w 1269"/>
              <a:gd name="T103" fmla="*/ 631 h 1250"/>
              <a:gd name="T104" fmla="*/ 47 w 1269"/>
              <a:gd name="T105" fmla="*/ 620 h 1250"/>
              <a:gd name="T106" fmla="*/ 58 w 1269"/>
              <a:gd name="T107" fmla="*/ 517 h 1250"/>
              <a:gd name="T108" fmla="*/ 14 w 1269"/>
              <a:gd name="T109" fmla="*/ 491 h 1250"/>
              <a:gd name="T110" fmla="*/ 51 w 1269"/>
              <a:gd name="T111" fmla="*/ 375 h 1250"/>
              <a:gd name="T112" fmla="*/ 101 w 1269"/>
              <a:gd name="T113" fmla="*/ 383 h 1250"/>
              <a:gd name="T114" fmla="*/ 151 w 1269"/>
              <a:gd name="T115" fmla="*/ 293 h 1250"/>
              <a:gd name="T116" fmla="*/ 121 w 1269"/>
              <a:gd name="T117" fmla="*/ 254 h 1250"/>
              <a:gd name="T118" fmla="*/ 204 w 1269"/>
              <a:gd name="T119" fmla="*/ 162 h 1250"/>
              <a:gd name="T120" fmla="*/ 247 w 1269"/>
              <a:gd name="T121" fmla="*/ 191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a:bevelT/>
            <a:bevelB/>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9" name="Freeform 7"/>
          <p:cNvSpPr>
            <a:spLocks/>
          </p:cNvSpPr>
          <p:nvPr/>
        </p:nvSpPr>
        <p:spPr bwMode="auto">
          <a:xfrm>
            <a:off x="2717574" y="3272357"/>
            <a:ext cx="1524000" cy="1500187"/>
          </a:xfrm>
          <a:custGeom>
            <a:avLst/>
            <a:gdLst>
              <a:gd name="T0" fmla="*/ 6 w 1269"/>
              <a:gd name="T1" fmla="*/ 5 h 1250"/>
              <a:gd name="T2" fmla="*/ 8 w 1269"/>
              <a:gd name="T3" fmla="*/ 4 h 1250"/>
              <a:gd name="T4" fmla="*/ 8 w 1269"/>
              <a:gd name="T5" fmla="*/ 2 h 1250"/>
              <a:gd name="T6" fmla="*/ 11 w 1269"/>
              <a:gd name="T7" fmla="*/ 2 h 1250"/>
              <a:gd name="T8" fmla="*/ 12 w 1269"/>
              <a:gd name="T9" fmla="*/ 2 h 1250"/>
              <a:gd name="T10" fmla="*/ 15 w 1269"/>
              <a:gd name="T11" fmla="*/ 2 h 1250"/>
              <a:gd name="T12" fmla="*/ 15 w 1269"/>
              <a:gd name="T13" fmla="*/ 1 h 1250"/>
              <a:gd name="T14" fmla="*/ 18 w 1269"/>
              <a:gd name="T15" fmla="*/ 0 h 1250"/>
              <a:gd name="T16" fmla="*/ 19 w 1269"/>
              <a:gd name="T17" fmla="*/ 2 h 1250"/>
              <a:gd name="T18" fmla="*/ 20 w 1269"/>
              <a:gd name="T19" fmla="*/ 2 h 1250"/>
              <a:gd name="T20" fmla="*/ 23 w 1269"/>
              <a:gd name="T21" fmla="*/ 2 h 1250"/>
              <a:gd name="T22" fmla="*/ 25 w 1269"/>
              <a:gd name="T23" fmla="*/ 2 h 1250"/>
              <a:gd name="T24" fmla="*/ 25 w 1269"/>
              <a:gd name="T25" fmla="*/ 4 h 1250"/>
              <a:gd name="T26" fmla="*/ 27 w 1269"/>
              <a:gd name="T27" fmla="*/ 5 h 1250"/>
              <a:gd name="T28" fmla="*/ 27 w 1269"/>
              <a:gd name="T29" fmla="*/ 5 h 1250"/>
              <a:gd name="T30" fmla="*/ 30 w 1269"/>
              <a:gd name="T31" fmla="*/ 6 h 1250"/>
              <a:gd name="T32" fmla="*/ 30 w 1269"/>
              <a:gd name="T33" fmla="*/ 8 h 1250"/>
              <a:gd name="T34" fmla="*/ 31 w 1269"/>
              <a:gd name="T35" fmla="*/ 10 h 1250"/>
              <a:gd name="T36" fmla="*/ 32 w 1269"/>
              <a:gd name="T37" fmla="*/ 10 h 1250"/>
              <a:gd name="T38" fmla="*/ 33 w 1269"/>
              <a:gd name="T39" fmla="*/ 13 h 1250"/>
              <a:gd name="T40" fmla="*/ 32 w 1269"/>
              <a:gd name="T41" fmla="*/ 14 h 1250"/>
              <a:gd name="T42" fmla="*/ 32 w 1269"/>
              <a:gd name="T43" fmla="*/ 16 h 1250"/>
              <a:gd name="T44" fmla="*/ 34 w 1269"/>
              <a:gd name="T45" fmla="*/ 17 h 1250"/>
              <a:gd name="T46" fmla="*/ 33 w 1269"/>
              <a:gd name="T47" fmla="*/ 20 h 1250"/>
              <a:gd name="T48" fmla="*/ 32 w 1269"/>
              <a:gd name="T49" fmla="*/ 20 h 1250"/>
              <a:gd name="T50" fmla="*/ 31 w 1269"/>
              <a:gd name="T51" fmla="*/ 22 h 1250"/>
              <a:gd name="T52" fmla="*/ 32 w 1269"/>
              <a:gd name="T53" fmla="*/ 23 h 1250"/>
              <a:gd name="T54" fmla="*/ 30 w 1269"/>
              <a:gd name="T55" fmla="*/ 26 h 1250"/>
              <a:gd name="T56" fmla="*/ 30 w 1269"/>
              <a:gd name="T57" fmla="*/ 26 h 1250"/>
              <a:gd name="T58" fmla="*/ 27 w 1269"/>
              <a:gd name="T59" fmla="*/ 27 h 1250"/>
              <a:gd name="T60" fmla="*/ 27 w 1269"/>
              <a:gd name="T61" fmla="*/ 29 h 1250"/>
              <a:gd name="T62" fmla="*/ 25 w 1269"/>
              <a:gd name="T63" fmla="*/ 31 h 1250"/>
              <a:gd name="T64" fmla="*/ 24 w 1269"/>
              <a:gd name="T65" fmla="*/ 29 h 1250"/>
              <a:gd name="T66" fmla="*/ 23 w 1269"/>
              <a:gd name="T67" fmla="*/ 31 h 1250"/>
              <a:gd name="T68" fmla="*/ 23 w 1269"/>
              <a:gd name="T69" fmla="*/ 32 h 1250"/>
              <a:gd name="T70" fmla="*/ 19 w 1269"/>
              <a:gd name="T71" fmla="*/ 33 h 1250"/>
              <a:gd name="T72" fmla="*/ 18 w 1269"/>
              <a:gd name="T73" fmla="*/ 32 h 1250"/>
              <a:gd name="T74" fmla="*/ 15 w 1269"/>
              <a:gd name="T75" fmla="*/ 32 h 1250"/>
              <a:gd name="T76" fmla="*/ 15 w 1269"/>
              <a:gd name="T77" fmla="*/ 33 h 1250"/>
              <a:gd name="T78" fmla="*/ 11 w 1269"/>
              <a:gd name="T79" fmla="*/ 32 h 1250"/>
              <a:gd name="T80" fmla="*/ 11 w 1269"/>
              <a:gd name="T81" fmla="*/ 31 h 1250"/>
              <a:gd name="T82" fmla="*/ 10 w 1269"/>
              <a:gd name="T83" fmla="*/ 29 h 1250"/>
              <a:gd name="T84" fmla="*/ 8 w 1269"/>
              <a:gd name="T85" fmla="*/ 31 h 1250"/>
              <a:gd name="T86" fmla="*/ 6 w 1269"/>
              <a:gd name="T87" fmla="*/ 29 h 1250"/>
              <a:gd name="T88" fmla="*/ 6 w 1269"/>
              <a:gd name="T89" fmla="*/ 27 h 1250"/>
              <a:gd name="T90" fmla="*/ 5 w 1269"/>
              <a:gd name="T91" fmla="*/ 26 h 1250"/>
              <a:gd name="T92" fmla="*/ 4 w 1269"/>
              <a:gd name="T93" fmla="*/ 26 h 1250"/>
              <a:gd name="T94" fmla="*/ 2 w 1269"/>
              <a:gd name="T95" fmla="*/ 23 h 1250"/>
              <a:gd name="T96" fmla="*/ 3 w 1269"/>
              <a:gd name="T97" fmla="*/ 22 h 1250"/>
              <a:gd name="T98" fmla="*/ 2 w 1269"/>
              <a:gd name="T99" fmla="*/ 20 h 1250"/>
              <a:gd name="T100" fmla="*/ 2 w 1269"/>
              <a:gd name="T101" fmla="*/ 20 h 1250"/>
              <a:gd name="T102" fmla="*/ 0 w 1269"/>
              <a:gd name="T103" fmla="*/ 17 h 1250"/>
              <a:gd name="T104" fmla="*/ 2 w 1269"/>
              <a:gd name="T105" fmla="*/ 17 h 1250"/>
              <a:gd name="T106" fmla="*/ 2 w 1269"/>
              <a:gd name="T107" fmla="*/ 14 h 1250"/>
              <a:gd name="T108" fmla="*/ 2 w 1269"/>
              <a:gd name="T109" fmla="*/ 13 h 1250"/>
              <a:gd name="T110" fmla="*/ 2 w 1269"/>
              <a:gd name="T111" fmla="*/ 10 h 1250"/>
              <a:gd name="T112" fmla="*/ 3 w 1269"/>
              <a:gd name="T113" fmla="*/ 10 h 1250"/>
              <a:gd name="T114" fmla="*/ 4 w 1269"/>
              <a:gd name="T115" fmla="*/ 8 h 1250"/>
              <a:gd name="T116" fmla="*/ 4 w 1269"/>
              <a:gd name="T117" fmla="*/ 6 h 1250"/>
              <a:gd name="T118" fmla="*/ 6 w 1269"/>
              <a:gd name="T119" fmla="*/ 5 h 1250"/>
              <a:gd name="T120" fmla="*/ 6 w 1269"/>
              <a:gd name="T121" fmla="*/ 5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a:bevelT w="50800" h="152400"/>
            <a:bevelB w="0" h="11430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10" name="Freeform 10"/>
          <p:cNvSpPr>
            <a:spLocks/>
          </p:cNvSpPr>
          <p:nvPr/>
        </p:nvSpPr>
        <p:spPr bwMode="auto">
          <a:xfrm>
            <a:off x="3228190" y="4656172"/>
            <a:ext cx="1522413" cy="1500187"/>
          </a:xfrm>
          <a:custGeom>
            <a:avLst/>
            <a:gdLst>
              <a:gd name="T0" fmla="*/ 247 w 1269"/>
              <a:gd name="T1" fmla="*/ 191 h 1250"/>
              <a:gd name="T2" fmla="*/ 329 w 1269"/>
              <a:gd name="T3" fmla="*/ 127 h 1250"/>
              <a:gd name="T4" fmla="*/ 318 w 1269"/>
              <a:gd name="T5" fmla="*/ 81 h 1250"/>
              <a:gd name="T6" fmla="*/ 431 w 1269"/>
              <a:gd name="T7" fmla="*/ 30 h 1250"/>
              <a:gd name="T8" fmla="*/ 460 w 1269"/>
              <a:gd name="T9" fmla="*/ 73 h 1250"/>
              <a:gd name="T10" fmla="*/ 562 w 1269"/>
              <a:gd name="T11" fmla="*/ 49 h 1250"/>
              <a:gd name="T12" fmla="*/ 573 w 1269"/>
              <a:gd name="T13" fmla="*/ 1 h 1250"/>
              <a:gd name="T14" fmla="*/ 692 w 1269"/>
              <a:gd name="T15" fmla="*/ 0 h 1250"/>
              <a:gd name="T16" fmla="*/ 701 w 1269"/>
              <a:gd name="T17" fmla="*/ 49 h 1250"/>
              <a:gd name="T18" fmla="*/ 801 w 1269"/>
              <a:gd name="T19" fmla="*/ 69 h 1250"/>
              <a:gd name="T20" fmla="*/ 833 w 1269"/>
              <a:gd name="T21" fmla="*/ 30 h 1250"/>
              <a:gd name="T22" fmla="*/ 945 w 1269"/>
              <a:gd name="T23" fmla="*/ 79 h 1250"/>
              <a:gd name="T24" fmla="*/ 932 w 1269"/>
              <a:gd name="T25" fmla="*/ 126 h 1250"/>
              <a:gd name="T26" fmla="*/ 1016 w 1269"/>
              <a:gd name="T27" fmla="*/ 185 h 1250"/>
              <a:gd name="T28" fmla="*/ 1059 w 1269"/>
              <a:gd name="T29" fmla="*/ 162 h 1250"/>
              <a:gd name="T30" fmla="*/ 1141 w 1269"/>
              <a:gd name="T31" fmla="*/ 252 h 1250"/>
              <a:gd name="T32" fmla="*/ 1111 w 1269"/>
              <a:gd name="T33" fmla="*/ 288 h 1250"/>
              <a:gd name="T34" fmla="*/ 1163 w 1269"/>
              <a:gd name="T35" fmla="*/ 379 h 1250"/>
              <a:gd name="T36" fmla="*/ 1214 w 1269"/>
              <a:gd name="T37" fmla="*/ 372 h 1250"/>
              <a:gd name="T38" fmla="*/ 1253 w 1269"/>
              <a:gd name="T39" fmla="*/ 488 h 1250"/>
              <a:gd name="T40" fmla="*/ 1206 w 1269"/>
              <a:gd name="T41" fmla="*/ 512 h 1250"/>
              <a:gd name="T42" fmla="*/ 1220 w 1269"/>
              <a:gd name="T43" fmla="*/ 612 h 1250"/>
              <a:gd name="T44" fmla="*/ 1268 w 1269"/>
              <a:gd name="T45" fmla="*/ 631 h 1250"/>
              <a:gd name="T46" fmla="*/ 1257 w 1269"/>
              <a:gd name="T47" fmla="*/ 748 h 1250"/>
              <a:gd name="T48" fmla="*/ 1206 w 1269"/>
              <a:gd name="T49" fmla="*/ 751 h 1250"/>
              <a:gd name="T50" fmla="*/ 1173 w 1269"/>
              <a:gd name="T51" fmla="*/ 852 h 1250"/>
              <a:gd name="T52" fmla="*/ 1211 w 1269"/>
              <a:gd name="T53" fmla="*/ 885 h 1250"/>
              <a:gd name="T54" fmla="*/ 1150 w 1269"/>
              <a:gd name="T55" fmla="*/ 990 h 1250"/>
              <a:gd name="T56" fmla="*/ 1103 w 1269"/>
              <a:gd name="T57" fmla="*/ 970 h 1250"/>
              <a:gd name="T58" fmla="*/ 1035 w 1269"/>
              <a:gd name="T59" fmla="*/ 1048 h 1250"/>
              <a:gd name="T60" fmla="*/ 1054 w 1269"/>
              <a:gd name="T61" fmla="*/ 1097 h 1250"/>
              <a:gd name="T62" fmla="*/ 955 w 1269"/>
              <a:gd name="T63" fmla="*/ 1167 h 1250"/>
              <a:gd name="T64" fmla="*/ 920 w 1269"/>
              <a:gd name="T65" fmla="*/ 1130 h 1250"/>
              <a:gd name="T66" fmla="*/ 826 w 1269"/>
              <a:gd name="T67" fmla="*/ 1174 h 1250"/>
              <a:gd name="T68" fmla="*/ 826 w 1269"/>
              <a:gd name="T69" fmla="*/ 1224 h 1250"/>
              <a:gd name="T70" fmla="*/ 705 w 1269"/>
              <a:gd name="T71" fmla="*/ 1249 h 1250"/>
              <a:gd name="T72" fmla="*/ 687 w 1269"/>
              <a:gd name="T73" fmla="*/ 1201 h 1250"/>
              <a:gd name="T74" fmla="*/ 585 w 1269"/>
              <a:gd name="T75" fmla="*/ 1203 h 1250"/>
              <a:gd name="T76" fmla="*/ 564 w 1269"/>
              <a:gd name="T77" fmla="*/ 1249 h 1250"/>
              <a:gd name="T78" fmla="*/ 445 w 1269"/>
              <a:gd name="T79" fmla="*/ 1224 h 1250"/>
              <a:gd name="T80" fmla="*/ 446 w 1269"/>
              <a:gd name="T81" fmla="*/ 1174 h 1250"/>
              <a:gd name="T82" fmla="*/ 351 w 1269"/>
              <a:gd name="T83" fmla="*/ 1135 h 1250"/>
              <a:gd name="T84" fmla="*/ 314 w 1269"/>
              <a:gd name="T85" fmla="*/ 1167 h 1250"/>
              <a:gd name="T86" fmla="*/ 212 w 1269"/>
              <a:gd name="T87" fmla="*/ 1097 h 1250"/>
              <a:gd name="T88" fmla="*/ 237 w 1269"/>
              <a:gd name="T89" fmla="*/ 1051 h 1250"/>
              <a:gd name="T90" fmla="*/ 167 w 1269"/>
              <a:gd name="T91" fmla="*/ 978 h 1250"/>
              <a:gd name="T92" fmla="*/ 117 w 1269"/>
              <a:gd name="T93" fmla="*/ 990 h 1250"/>
              <a:gd name="T94" fmla="*/ 55 w 1269"/>
              <a:gd name="T95" fmla="*/ 885 h 1250"/>
              <a:gd name="T96" fmla="*/ 95 w 1269"/>
              <a:gd name="T97" fmla="*/ 856 h 1250"/>
              <a:gd name="T98" fmla="*/ 63 w 1269"/>
              <a:gd name="T99" fmla="*/ 759 h 1250"/>
              <a:gd name="T100" fmla="*/ 14 w 1269"/>
              <a:gd name="T101" fmla="*/ 751 h 1250"/>
              <a:gd name="T102" fmla="*/ 0 w 1269"/>
              <a:gd name="T103" fmla="*/ 631 h 1250"/>
              <a:gd name="T104" fmla="*/ 47 w 1269"/>
              <a:gd name="T105" fmla="*/ 620 h 1250"/>
              <a:gd name="T106" fmla="*/ 58 w 1269"/>
              <a:gd name="T107" fmla="*/ 517 h 1250"/>
              <a:gd name="T108" fmla="*/ 14 w 1269"/>
              <a:gd name="T109" fmla="*/ 491 h 1250"/>
              <a:gd name="T110" fmla="*/ 51 w 1269"/>
              <a:gd name="T111" fmla="*/ 375 h 1250"/>
              <a:gd name="T112" fmla="*/ 101 w 1269"/>
              <a:gd name="T113" fmla="*/ 383 h 1250"/>
              <a:gd name="T114" fmla="*/ 151 w 1269"/>
              <a:gd name="T115" fmla="*/ 293 h 1250"/>
              <a:gd name="T116" fmla="*/ 121 w 1269"/>
              <a:gd name="T117" fmla="*/ 254 h 1250"/>
              <a:gd name="T118" fmla="*/ 204 w 1269"/>
              <a:gd name="T119" fmla="*/ 162 h 1250"/>
              <a:gd name="T120" fmla="*/ 247 w 1269"/>
              <a:gd name="T121" fmla="*/ 191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w="50800" h="152400"/>
            <a:bevelB w="0" h="114300"/>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11" name="Freeform 13"/>
          <p:cNvSpPr>
            <a:spLocks/>
          </p:cNvSpPr>
          <p:nvPr/>
        </p:nvSpPr>
        <p:spPr bwMode="auto">
          <a:xfrm>
            <a:off x="5217904" y="3267168"/>
            <a:ext cx="1524000" cy="1498600"/>
          </a:xfrm>
          <a:custGeom>
            <a:avLst/>
            <a:gdLst>
              <a:gd name="T0" fmla="*/ 247 w 1269"/>
              <a:gd name="T1" fmla="*/ 191 h 1250"/>
              <a:gd name="T2" fmla="*/ 329 w 1269"/>
              <a:gd name="T3" fmla="*/ 127 h 1250"/>
              <a:gd name="T4" fmla="*/ 318 w 1269"/>
              <a:gd name="T5" fmla="*/ 81 h 1250"/>
              <a:gd name="T6" fmla="*/ 431 w 1269"/>
              <a:gd name="T7" fmla="*/ 30 h 1250"/>
              <a:gd name="T8" fmla="*/ 460 w 1269"/>
              <a:gd name="T9" fmla="*/ 73 h 1250"/>
              <a:gd name="T10" fmla="*/ 562 w 1269"/>
              <a:gd name="T11" fmla="*/ 49 h 1250"/>
              <a:gd name="T12" fmla="*/ 573 w 1269"/>
              <a:gd name="T13" fmla="*/ 1 h 1250"/>
              <a:gd name="T14" fmla="*/ 692 w 1269"/>
              <a:gd name="T15" fmla="*/ 0 h 1250"/>
              <a:gd name="T16" fmla="*/ 701 w 1269"/>
              <a:gd name="T17" fmla="*/ 49 h 1250"/>
              <a:gd name="T18" fmla="*/ 801 w 1269"/>
              <a:gd name="T19" fmla="*/ 69 h 1250"/>
              <a:gd name="T20" fmla="*/ 833 w 1269"/>
              <a:gd name="T21" fmla="*/ 30 h 1250"/>
              <a:gd name="T22" fmla="*/ 945 w 1269"/>
              <a:gd name="T23" fmla="*/ 79 h 1250"/>
              <a:gd name="T24" fmla="*/ 932 w 1269"/>
              <a:gd name="T25" fmla="*/ 126 h 1250"/>
              <a:gd name="T26" fmla="*/ 1016 w 1269"/>
              <a:gd name="T27" fmla="*/ 185 h 1250"/>
              <a:gd name="T28" fmla="*/ 1059 w 1269"/>
              <a:gd name="T29" fmla="*/ 162 h 1250"/>
              <a:gd name="T30" fmla="*/ 1141 w 1269"/>
              <a:gd name="T31" fmla="*/ 252 h 1250"/>
              <a:gd name="T32" fmla="*/ 1111 w 1269"/>
              <a:gd name="T33" fmla="*/ 288 h 1250"/>
              <a:gd name="T34" fmla="*/ 1163 w 1269"/>
              <a:gd name="T35" fmla="*/ 379 h 1250"/>
              <a:gd name="T36" fmla="*/ 1214 w 1269"/>
              <a:gd name="T37" fmla="*/ 372 h 1250"/>
              <a:gd name="T38" fmla="*/ 1253 w 1269"/>
              <a:gd name="T39" fmla="*/ 488 h 1250"/>
              <a:gd name="T40" fmla="*/ 1206 w 1269"/>
              <a:gd name="T41" fmla="*/ 512 h 1250"/>
              <a:gd name="T42" fmla="*/ 1220 w 1269"/>
              <a:gd name="T43" fmla="*/ 612 h 1250"/>
              <a:gd name="T44" fmla="*/ 1268 w 1269"/>
              <a:gd name="T45" fmla="*/ 631 h 1250"/>
              <a:gd name="T46" fmla="*/ 1257 w 1269"/>
              <a:gd name="T47" fmla="*/ 748 h 1250"/>
              <a:gd name="T48" fmla="*/ 1206 w 1269"/>
              <a:gd name="T49" fmla="*/ 751 h 1250"/>
              <a:gd name="T50" fmla="*/ 1173 w 1269"/>
              <a:gd name="T51" fmla="*/ 852 h 1250"/>
              <a:gd name="T52" fmla="*/ 1211 w 1269"/>
              <a:gd name="T53" fmla="*/ 885 h 1250"/>
              <a:gd name="T54" fmla="*/ 1150 w 1269"/>
              <a:gd name="T55" fmla="*/ 990 h 1250"/>
              <a:gd name="T56" fmla="*/ 1103 w 1269"/>
              <a:gd name="T57" fmla="*/ 970 h 1250"/>
              <a:gd name="T58" fmla="*/ 1035 w 1269"/>
              <a:gd name="T59" fmla="*/ 1048 h 1250"/>
              <a:gd name="T60" fmla="*/ 1054 w 1269"/>
              <a:gd name="T61" fmla="*/ 1097 h 1250"/>
              <a:gd name="T62" fmla="*/ 955 w 1269"/>
              <a:gd name="T63" fmla="*/ 1167 h 1250"/>
              <a:gd name="T64" fmla="*/ 920 w 1269"/>
              <a:gd name="T65" fmla="*/ 1130 h 1250"/>
              <a:gd name="T66" fmla="*/ 826 w 1269"/>
              <a:gd name="T67" fmla="*/ 1174 h 1250"/>
              <a:gd name="T68" fmla="*/ 826 w 1269"/>
              <a:gd name="T69" fmla="*/ 1224 h 1250"/>
              <a:gd name="T70" fmla="*/ 705 w 1269"/>
              <a:gd name="T71" fmla="*/ 1249 h 1250"/>
              <a:gd name="T72" fmla="*/ 687 w 1269"/>
              <a:gd name="T73" fmla="*/ 1201 h 1250"/>
              <a:gd name="T74" fmla="*/ 585 w 1269"/>
              <a:gd name="T75" fmla="*/ 1203 h 1250"/>
              <a:gd name="T76" fmla="*/ 564 w 1269"/>
              <a:gd name="T77" fmla="*/ 1249 h 1250"/>
              <a:gd name="T78" fmla="*/ 445 w 1269"/>
              <a:gd name="T79" fmla="*/ 1224 h 1250"/>
              <a:gd name="T80" fmla="*/ 446 w 1269"/>
              <a:gd name="T81" fmla="*/ 1174 h 1250"/>
              <a:gd name="T82" fmla="*/ 351 w 1269"/>
              <a:gd name="T83" fmla="*/ 1135 h 1250"/>
              <a:gd name="T84" fmla="*/ 314 w 1269"/>
              <a:gd name="T85" fmla="*/ 1167 h 1250"/>
              <a:gd name="T86" fmla="*/ 212 w 1269"/>
              <a:gd name="T87" fmla="*/ 1097 h 1250"/>
              <a:gd name="T88" fmla="*/ 237 w 1269"/>
              <a:gd name="T89" fmla="*/ 1051 h 1250"/>
              <a:gd name="T90" fmla="*/ 167 w 1269"/>
              <a:gd name="T91" fmla="*/ 978 h 1250"/>
              <a:gd name="T92" fmla="*/ 117 w 1269"/>
              <a:gd name="T93" fmla="*/ 990 h 1250"/>
              <a:gd name="T94" fmla="*/ 55 w 1269"/>
              <a:gd name="T95" fmla="*/ 885 h 1250"/>
              <a:gd name="T96" fmla="*/ 95 w 1269"/>
              <a:gd name="T97" fmla="*/ 856 h 1250"/>
              <a:gd name="T98" fmla="*/ 63 w 1269"/>
              <a:gd name="T99" fmla="*/ 759 h 1250"/>
              <a:gd name="T100" fmla="*/ 14 w 1269"/>
              <a:gd name="T101" fmla="*/ 751 h 1250"/>
              <a:gd name="T102" fmla="*/ 0 w 1269"/>
              <a:gd name="T103" fmla="*/ 631 h 1250"/>
              <a:gd name="T104" fmla="*/ 47 w 1269"/>
              <a:gd name="T105" fmla="*/ 620 h 1250"/>
              <a:gd name="T106" fmla="*/ 58 w 1269"/>
              <a:gd name="T107" fmla="*/ 517 h 1250"/>
              <a:gd name="T108" fmla="*/ 14 w 1269"/>
              <a:gd name="T109" fmla="*/ 491 h 1250"/>
              <a:gd name="T110" fmla="*/ 51 w 1269"/>
              <a:gd name="T111" fmla="*/ 375 h 1250"/>
              <a:gd name="T112" fmla="*/ 101 w 1269"/>
              <a:gd name="T113" fmla="*/ 383 h 1250"/>
              <a:gd name="T114" fmla="*/ 151 w 1269"/>
              <a:gd name="T115" fmla="*/ 293 h 1250"/>
              <a:gd name="T116" fmla="*/ 121 w 1269"/>
              <a:gd name="T117" fmla="*/ 254 h 1250"/>
              <a:gd name="T118" fmla="*/ 204 w 1269"/>
              <a:gd name="T119" fmla="*/ 162 h 1250"/>
              <a:gd name="T120" fmla="*/ 247 w 1269"/>
              <a:gd name="T121" fmla="*/ 191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solidFill>
            <a:srgbClr val="CC3399"/>
          </a:solidFill>
          <a:ln w="25400">
            <a:noFill/>
          </a:ln>
          <a:effectLst>
            <a:outerShdw blurRad="225425" dist="38100" dir="5220000" algn="ctr">
              <a:srgbClr val="000000">
                <a:alpha val="33000"/>
              </a:srgbClr>
            </a:outerShdw>
          </a:effectLst>
          <a:scene3d>
            <a:camera prst="orthographicFront"/>
            <a:lightRig rig="flat" dir="t"/>
          </a:scene3d>
          <a:sp3d>
            <a:bevelT/>
            <a:bevelB/>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12" name="Freeform 16"/>
          <p:cNvSpPr>
            <a:spLocks/>
          </p:cNvSpPr>
          <p:nvPr/>
        </p:nvSpPr>
        <p:spPr bwMode="auto">
          <a:xfrm>
            <a:off x="4728388" y="4657770"/>
            <a:ext cx="1522413" cy="1498600"/>
          </a:xfrm>
          <a:custGeom>
            <a:avLst/>
            <a:gdLst>
              <a:gd name="T0" fmla="*/ 247 w 1269"/>
              <a:gd name="T1" fmla="*/ 191 h 1250"/>
              <a:gd name="T2" fmla="*/ 329 w 1269"/>
              <a:gd name="T3" fmla="*/ 127 h 1250"/>
              <a:gd name="T4" fmla="*/ 318 w 1269"/>
              <a:gd name="T5" fmla="*/ 81 h 1250"/>
              <a:gd name="T6" fmla="*/ 431 w 1269"/>
              <a:gd name="T7" fmla="*/ 30 h 1250"/>
              <a:gd name="T8" fmla="*/ 460 w 1269"/>
              <a:gd name="T9" fmla="*/ 73 h 1250"/>
              <a:gd name="T10" fmla="*/ 562 w 1269"/>
              <a:gd name="T11" fmla="*/ 49 h 1250"/>
              <a:gd name="T12" fmla="*/ 573 w 1269"/>
              <a:gd name="T13" fmla="*/ 1 h 1250"/>
              <a:gd name="T14" fmla="*/ 692 w 1269"/>
              <a:gd name="T15" fmla="*/ 0 h 1250"/>
              <a:gd name="T16" fmla="*/ 701 w 1269"/>
              <a:gd name="T17" fmla="*/ 49 h 1250"/>
              <a:gd name="T18" fmla="*/ 801 w 1269"/>
              <a:gd name="T19" fmla="*/ 69 h 1250"/>
              <a:gd name="T20" fmla="*/ 833 w 1269"/>
              <a:gd name="T21" fmla="*/ 30 h 1250"/>
              <a:gd name="T22" fmla="*/ 945 w 1269"/>
              <a:gd name="T23" fmla="*/ 79 h 1250"/>
              <a:gd name="T24" fmla="*/ 932 w 1269"/>
              <a:gd name="T25" fmla="*/ 126 h 1250"/>
              <a:gd name="T26" fmla="*/ 1016 w 1269"/>
              <a:gd name="T27" fmla="*/ 185 h 1250"/>
              <a:gd name="T28" fmla="*/ 1059 w 1269"/>
              <a:gd name="T29" fmla="*/ 162 h 1250"/>
              <a:gd name="T30" fmla="*/ 1141 w 1269"/>
              <a:gd name="T31" fmla="*/ 252 h 1250"/>
              <a:gd name="T32" fmla="*/ 1111 w 1269"/>
              <a:gd name="T33" fmla="*/ 288 h 1250"/>
              <a:gd name="T34" fmla="*/ 1163 w 1269"/>
              <a:gd name="T35" fmla="*/ 379 h 1250"/>
              <a:gd name="T36" fmla="*/ 1214 w 1269"/>
              <a:gd name="T37" fmla="*/ 372 h 1250"/>
              <a:gd name="T38" fmla="*/ 1253 w 1269"/>
              <a:gd name="T39" fmla="*/ 488 h 1250"/>
              <a:gd name="T40" fmla="*/ 1206 w 1269"/>
              <a:gd name="T41" fmla="*/ 512 h 1250"/>
              <a:gd name="T42" fmla="*/ 1220 w 1269"/>
              <a:gd name="T43" fmla="*/ 612 h 1250"/>
              <a:gd name="T44" fmla="*/ 1268 w 1269"/>
              <a:gd name="T45" fmla="*/ 631 h 1250"/>
              <a:gd name="T46" fmla="*/ 1257 w 1269"/>
              <a:gd name="T47" fmla="*/ 748 h 1250"/>
              <a:gd name="T48" fmla="*/ 1206 w 1269"/>
              <a:gd name="T49" fmla="*/ 751 h 1250"/>
              <a:gd name="T50" fmla="*/ 1173 w 1269"/>
              <a:gd name="T51" fmla="*/ 852 h 1250"/>
              <a:gd name="T52" fmla="*/ 1211 w 1269"/>
              <a:gd name="T53" fmla="*/ 885 h 1250"/>
              <a:gd name="T54" fmla="*/ 1150 w 1269"/>
              <a:gd name="T55" fmla="*/ 990 h 1250"/>
              <a:gd name="T56" fmla="*/ 1103 w 1269"/>
              <a:gd name="T57" fmla="*/ 970 h 1250"/>
              <a:gd name="T58" fmla="*/ 1035 w 1269"/>
              <a:gd name="T59" fmla="*/ 1048 h 1250"/>
              <a:gd name="T60" fmla="*/ 1054 w 1269"/>
              <a:gd name="T61" fmla="*/ 1097 h 1250"/>
              <a:gd name="T62" fmla="*/ 955 w 1269"/>
              <a:gd name="T63" fmla="*/ 1167 h 1250"/>
              <a:gd name="T64" fmla="*/ 920 w 1269"/>
              <a:gd name="T65" fmla="*/ 1130 h 1250"/>
              <a:gd name="T66" fmla="*/ 826 w 1269"/>
              <a:gd name="T67" fmla="*/ 1174 h 1250"/>
              <a:gd name="T68" fmla="*/ 826 w 1269"/>
              <a:gd name="T69" fmla="*/ 1224 h 1250"/>
              <a:gd name="T70" fmla="*/ 705 w 1269"/>
              <a:gd name="T71" fmla="*/ 1249 h 1250"/>
              <a:gd name="T72" fmla="*/ 687 w 1269"/>
              <a:gd name="T73" fmla="*/ 1201 h 1250"/>
              <a:gd name="T74" fmla="*/ 585 w 1269"/>
              <a:gd name="T75" fmla="*/ 1203 h 1250"/>
              <a:gd name="T76" fmla="*/ 564 w 1269"/>
              <a:gd name="T77" fmla="*/ 1249 h 1250"/>
              <a:gd name="T78" fmla="*/ 445 w 1269"/>
              <a:gd name="T79" fmla="*/ 1224 h 1250"/>
              <a:gd name="T80" fmla="*/ 446 w 1269"/>
              <a:gd name="T81" fmla="*/ 1174 h 1250"/>
              <a:gd name="T82" fmla="*/ 351 w 1269"/>
              <a:gd name="T83" fmla="*/ 1135 h 1250"/>
              <a:gd name="T84" fmla="*/ 314 w 1269"/>
              <a:gd name="T85" fmla="*/ 1167 h 1250"/>
              <a:gd name="T86" fmla="*/ 212 w 1269"/>
              <a:gd name="T87" fmla="*/ 1097 h 1250"/>
              <a:gd name="T88" fmla="*/ 237 w 1269"/>
              <a:gd name="T89" fmla="*/ 1051 h 1250"/>
              <a:gd name="T90" fmla="*/ 167 w 1269"/>
              <a:gd name="T91" fmla="*/ 978 h 1250"/>
              <a:gd name="T92" fmla="*/ 117 w 1269"/>
              <a:gd name="T93" fmla="*/ 990 h 1250"/>
              <a:gd name="T94" fmla="*/ 55 w 1269"/>
              <a:gd name="T95" fmla="*/ 885 h 1250"/>
              <a:gd name="T96" fmla="*/ 95 w 1269"/>
              <a:gd name="T97" fmla="*/ 856 h 1250"/>
              <a:gd name="T98" fmla="*/ 63 w 1269"/>
              <a:gd name="T99" fmla="*/ 759 h 1250"/>
              <a:gd name="T100" fmla="*/ 14 w 1269"/>
              <a:gd name="T101" fmla="*/ 751 h 1250"/>
              <a:gd name="T102" fmla="*/ 0 w 1269"/>
              <a:gd name="T103" fmla="*/ 631 h 1250"/>
              <a:gd name="T104" fmla="*/ 47 w 1269"/>
              <a:gd name="T105" fmla="*/ 620 h 1250"/>
              <a:gd name="T106" fmla="*/ 58 w 1269"/>
              <a:gd name="T107" fmla="*/ 517 h 1250"/>
              <a:gd name="T108" fmla="*/ 14 w 1269"/>
              <a:gd name="T109" fmla="*/ 491 h 1250"/>
              <a:gd name="T110" fmla="*/ 51 w 1269"/>
              <a:gd name="T111" fmla="*/ 375 h 1250"/>
              <a:gd name="T112" fmla="*/ 101 w 1269"/>
              <a:gd name="T113" fmla="*/ 383 h 1250"/>
              <a:gd name="T114" fmla="*/ 151 w 1269"/>
              <a:gd name="T115" fmla="*/ 293 h 1250"/>
              <a:gd name="T116" fmla="*/ 121 w 1269"/>
              <a:gd name="T117" fmla="*/ 254 h 1250"/>
              <a:gd name="T118" fmla="*/ 204 w 1269"/>
              <a:gd name="T119" fmla="*/ 162 h 1250"/>
              <a:gd name="T120" fmla="*/ 247 w 1269"/>
              <a:gd name="T121" fmla="*/ 191 h 12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69"/>
              <a:gd name="T184" fmla="*/ 0 h 1250"/>
              <a:gd name="T185" fmla="*/ 1269 w 1269"/>
              <a:gd name="T186" fmla="*/ 1250 h 12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69" h="1250">
                <a:moveTo>
                  <a:pt x="247" y="191"/>
                </a:moveTo>
                <a:lnTo>
                  <a:pt x="329" y="127"/>
                </a:lnTo>
                <a:lnTo>
                  <a:pt x="318" y="81"/>
                </a:lnTo>
                <a:lnTo>
                  <a:pt x="431" y="30"/>
                </a:lnTo>
                <a:lnTo>
                  <a:pt x="460" y="73"/>
                </a:lnTo>
                <a:lnTo>
                  <a:pt x="562" y="49"/>
                </a:lnTo>
                <a:lnTo>
                  <a:pt x="573" y="1"/>
                </a:lnTo>
                <a:lnTo>
                  <a:pt x="692" y="0"/>
                </a:lnTo>
                <a:lnTo>
                  <a:pt x="701" y="49"/>
                </a:lnTo>
                <a:lnTo>
                  <a:pt x="801" y="69"/>
                </a:lnTo>
                <a:lnTo>
                  <a:pt x="833" y="30"/>
                </a:lnTo>
                <a:lnTo>
                  <a:pt x="945" y="79"/>
                </a:lnTo>
                <a:lnTo>
                  <a:pt x="932" y="126"/>
                </a:lnTo>
                <a:lnTo>
                  <a:pt x="1016" y="185"/>
                </a:lnTo>
                <a:lnTo>
                  <a:pt x="1059" y="162"/>
                </a:lnTo>
                <a:lnTo>
                  <a:pt x="1141" y="252"/>
                </a:lnTo>
                <a:lnTo>
                  <a:pt x="1111" y="288"/>
                </a:lnTo>
                <a:lnTo>
                  <a:pt x="1163" y="379"/>
                </a:lnTo>
                <a:lnTo>
                  <a:pt x="1214" y="372"/>
                </a:lnTo>
                <a:lnTo>
                  <a:pt x="1253" y="488"/>
                </a:lnTo>
                <a:lnTo>
                  <a:pt x="1206" y="512"/>
                </a:lnTo>
                <a:lnTo>
                  <a:pt x="1220" y="612"/>
                </a:lnTo>
                <a:lnTo>
                  <a:pt x="1268" y="631"/>
                </a:lnTo>
                <a:lnTo>
                  <a:pt x="1257" y="748"/>
                </a:lnTo>
                <a:lnTo>
                  <a:pt x="1206" y="751"/>
                </a:lnTo>
                <a:lnTo>
                  <a:pt x="1173" y="852"/>
                </a:lnTo>
                <a:lnTo>
                  <a:pt x="1211" y="885"/>
                </a:lnTo>
                <a:lnTo>
                  <a:pt x="1150" y="990"/>
                </a:lnTo>
                <a:lnTo>
                  <a:pt x="1103" y="970"/>
                </a:lnTo>
                <a:lnTo>
                  <a:pt x="1035" y="1048"/>
                </a:lnTo>
                <a:lnTo>
                  <a:pt x="1054" y="1097"/>
                </a:lnTo>
                <a:lnTo>
                  <a:pt x="955" y="1167"/>
                </a:lnTo>
                <a:lnTo>
                  <a:pt x="920" y="1130"/>
                </a:lnTo>
                <a:lnTo>
                  <a:pt x="826" y="1174"/>
                </a:lnTo>
                <a:lnTo>
                  <a:pt x="826" y="1224"/>
                </a:lnTo>
                <a:lnTo>
                  <a:pt x="705" y="1249"/>
                </a:lnTo>
                <a:lnTo>
                  <a:pt x="687" y="1201"/>
                </a:lnTo>
                <a:lnTo>
                  <a:pt x="585" y="1203"/>
                </a:lnTo>
                <a:lnTo>
                  <a:pt x="564" y="1249"/>
                </a:lnTo>
                <a:lnTo>
                  <a:pt x="445" y="1224"/>
                </a:lnTo>
                <a:lnTo>
                  <a:pt x="446" y="1174"/>
                </a:lnTo>
                <a:lnTo>
                  <a:pt x="351" y="1135"/>
                </a:lnTo>
                <a:lnTo>
                  <a:pt x="314" y="1167"/>
                </a:lnTo>
                <a:lnTo>
                  <a:pt x="212" y="1097"/>
                </a:lnTo>
                <a:lnTo>
                  <a:pt x="237" y="1051"/>
                </a:lnTo>
                <a:lnTo>
                  <a:pt x="167" y="978"/>
                </a:lnTo>
                <a:lnTo>
                  <a:pt x="117" y="990"/>
                </a:lnTo>
                <a:lnTo>
                  <a:pt x="55" y="885"/>
                </a:lnTo>
                <a:lnTo>
                  <a:pt x="95" y="856"/>
                </a:lnTo>
                <a:lnTo>
                  <a:pt x="63" y="759"/>
                </a:lnTo>
                <a:lnTo>
                  <a:pt x="14" y="751"/>
                </a:lnTo>
                <a:lnTo>
                  <a:pt x="0" y="631"/>
                </a:lnTo>
                <a:lnTo>
                  <a:pt x="47" y="620"/>
                </a:lnTo>
                <a:lnTo>
                  <a:pt x="58" y="517"/>
                </a:lnTo>
                <a:lnTo>
                  <a:pt x="14" y="491"/>
                </a:lnTo>
                <a:lnTo>
                  <a:pt x="51" y="375"/>
                </a:lnTo>
                <a:lnTo>
                  <a:pt x="101" y="383"/>
                </a:lnTo>
                <a:lnTo>
                  <a:pt x="151" y="293"/>
                </a:lnTo>
                <a:lnTo>
                  <a:pt x="121" y="254"/>
                </a:lnTo>
                <a:lnTo>
                  <a:pt x="204" y="162"/>
                </a:lnTo>
                <a:lnTo>
                  <a:pt x="247" y="191"/>
                </a:lnTo>
              </a:path>
            </a:pathLst>
          </a:custGeom>
          <a:solidFill>
            <a:schemeClr val="accent6">
              <a:lumMod val="60000"/>
              <a:lumOff val="40000"/>
            </a:schemeClr>
          </a:solidFill>
          <a:ln w="25400">
            <a:noFill/>
          </a:ln>
          <a:effectLst>
            <a:outerShdw blurRad="225425" dist="38100" dir="5220000" algn="ctr">
              <a:srgbClr val="000000">
                <a:alpha val="33000"/>
              </a:srgbClr>
            </a:outerShdw>
          </a:effectLst>
          <a:scene3d>
            <a:camera prst="orthographicFront"/>
            <a:lightRig rig="flat" dir="t"/>
          </a:scene3d>
          <a:sp3d>
            <a:bevelT/>
            <a:bevelB/>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b="1" dirty="0">
              <a:solidFill>
                <a:schemeClr val="bg1"/>
              </a:solidFill>
              <a:latin typeface="微软雅黑" pitchFamily="34" charset="-122"/>
              <a:ea typeface="微软雅黑" pitchFamily="34" charset="-122"/>
            </a:endParaRPr>
          </a:p>
        </p:txBody>
      </p:sp>
      <p:sp>
        <p:nvSpPr>
          <p:cNvPr id="19" name="椭圆 18"/>
          <p:cNvSpPr/>
          <p:nvPr/>
        </p:nvSpPr>
        <p:spPr>
          <a:xfrm>
            <a:off x="3241675" y="3754438"/>
            <a:ext cx="455613" cy="455612"/>
          </a:xfrm>
          <a:prstGeom prst="ellipse">
            <a:avLst/>
          </a:prstGeom>
          <a:solidFill>
            <a:schemeClr val="accent2">
              <a:lumMod val="20000"/>
              <a:lumOff val="80000"/>
            </a:schemeClr>
          </a:solidFill>
          <a:ln>
            <a:solidFill>
              <a:schemeClr val="bg1"/>
            </a:solidFill>
          </a:ln>
        </p:spPr>
        <p:style>
          <a:lnRef idx="3">
            <a:schemeClr val="lt1"/>
          </a:lnRef>
          <a:fillRef idx="1">
            <a:schemeClr val="dk1"/>
          </a:fillRef>
          <a:effectRef idx="1">
            <a:schemeClr val="dk1"/>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20" name="椭圆 19"/>
          <p:cNvSpPr/>
          <p:nvPr/>
        </p:nvSpPr>
        <p:spPr>
          <a:xfrm>
            <a:off x="3741738" y="5138738"/>
            <a:ext cx="455612" cy="454025"/>
          </a:xfrm>
          <a:prstGeom prst="ellipse">
            <a:avLst/>
          </a:prstGeom>
          <a:solidFill>
            <a:schemeClr val="accent2">
              <a:lumMod val="20000"/>
              <a:lumOff val="80000"/>
            </a:schemeClr>
          </a:solidFill>
          <a:ln>
            <a:solidFill>
              <a:schemeClr val="bg1"/>
            </a:solidFill>
          </a:ln>
        </p:spPr>
        <p:style>
          <a:lnRef idx="3">
            <a:schemeClr val="lt1"/>
          </a:lnRef>
          <a:fillRef idx="1">
            <a:schemeClr val="dk1"/>
          </a:fillRef>
          <a:effectRef idx="1">
            <a:schemeClr val="dk1"/>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21" name="椭圆 20"/>
          <p:cNvSpPr/>
          <p:nvPr/>
        </p:nvSpPr>
        <p:spPr>
          <a:xfrm>
            <a:off x="5241925" y="5156200"/>
            <a:ext cx="455613" cy="455613"/>
          </a:xfrm>
          <a:prstGeom prst="ellipse">
            <a:avLst/>
          </a:prstGeom>
          <a:solidFill>
            <a:schemeClr val="accent2">
              <a:lumMod val="20000"/>
              <a:lumOff val="80000"/>
            </a:schemeClr>
          </a:solidFill>
          <a:ln>
            <a:solidFill>
              <a:schemeClr val="bg1"/>
            </a:solidFill>
          </a:ln>
        </p:spPr>
        <p:style>
          <a:lnRef idx="3">
            <a:schemeClr val="lt1"/>
          </a:lnRef>
          <a:fillRef idx="1">
            <a:schemeClr val="dk1"/>
          </a:fillRef>
          <a:effectRef idx="1">
            <a:schemeClr val="dk1"/>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22" name="椭圆 21"/>
          <p:cNvSpPr/>
          <p:nvPr/>
        </p:nvSpPr>
        <p:spPr>
          <a:xfrm>
            <a:off x="5741988" y="3727450"/>
            <a:ext cx="455612" cy="455613"/>
          </a:xfrm>
          <a:prstGeom prst="ellipse">
            <a:avLst/>
          </a:prstGeom>
          <a:solidFill>
            <a:schemeClr val="accent2">
              <a:lumMod val="20000"/>
              <a:lumOff val="80000"/>
            </a:schemeClr>
          </a:solidFill>
          <a:ln>
            <a:solidFill>
              <a:schemeClr val="bg1"/>
            </a:solidFill>
          </a:ln>
        </p:spPr>
        <p:style>
          <a:lnRef idx="3">
            <a:schemeClr val="lt1"/>
          </a:lnRef>
          <a:fillRef idx="1">
            <a:schemeClr val="dk1"/>
          </a:fillRef>
          <a:effectRef idx="1">
            <a:schemeClr val="dk1"/>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sp>
        <p:nvSpPr>
          <p:cNvPr id="23" name="椭圆 22"/>
          <p:cNvSpPr/>
          <p:nvPr/>
        </p:nvSpPr>
        <p:spPr>
          <a:xfrm>
            <a:off x="4483100" y="2870200"/>
            <a:ext cx="454025" cy="455613"/>
          </a:xfrm>
          <a:prstGeom prst="ellipse">
            <a:avLst/>
          </a:prstGeom>
          <a:solidFill>
            <a:schemeClr val="accent2">
              <a:lumMod val="20000"/>
              <a:lumOff val="80000"/>
            </a:schemeClr>
          </a:solidFill>
          <a:ln>
            <a:solidFill>
              <a:schemeClr val="bg1"/>
            </a:solidFill>
          </a:ln>
        </p:spPr>
        <p:style>
          <a:lnRef idx="3">
            <a:schemeClr val="lt1"/>
          </a:lnRef>
          <a:fillRef idx="1">
            <a:schemeClr val="dk1"/>
          </a:fillRef>
          <a:effectRef idx="1">
            <a:schemeClr val="dk1"/>
          </a:effectRef>
          <a:fontRef idx="minor">
            <a:schemeClr val="lt1"/>
          </a:fontRef>
        </p:style>
        <p:txBody>
          <a:bodyPr anchor="ctr">
            <a:sp3d/>
          </a:bodyPr>
          <a:lstStyle/>
          <a:p>
            <a:pPr eaLnBrk="0" fontAlgn="ctr" hangingPunct="0">
              <a:spcBef>
                <a:spcPts val="0"/>
              </a:spcBef>
              <a:spcAft>
                <a:spcPts val="0"/>
              </a:spcAft>
              <a:buClr>
                <a:srgbClr val="FF0000"/>
              </a:buClr>
              <a:buSzPct val="70000"/>
              <a:defRPr/>
            </a:pPr>
            <a:endParaRPr lang="zh-CN" altLang="en-US" sz="1600">
              <a:solidFill>
                <a:schemeClr val="bg1"/>
              </a:solidFill>
              <a:effectLst>
                <a:reflection blurRad="6350" stA="50000" endA="300" endPos="50000" dist="29997" dir="5400000" sy="-100000" algn="bl" rotWithShape="0"/>
              </a:effectLst>
              <a:latin typeface="微软雅黑" pitchFamily="34" charset="-122"/>
              <a:ea typeface="微软雅黑" pitchFamily="34" charset="-122"/>
            </a:endParaRPr>
          </a:p>
        </p:txBody>
      </p:sp>
      <p:grpSp>
        <p:nvGrpSpPr>
          <p:cNvPr id="2" name="组合 24"/>
          <p:cNvGrpSpPr/>
          <p:nvPr/>
        </p:nvGrpSpPr>
        <p:grpSpPr>
          <a:xfrm>
            <a:off x="1625604" y="2023501"/>
            <a:ext cx="3067957" cy="690669"/>
            <a:chOff x="5080000" y="412417"/>
            <a:chExt cx="3067957" cy="690669"/>
          </a:xfrm>
          <a:solidFill>
            <a:srgbClr val="6600FF"/>
          </a:solidFill>
        </p:grpSpPr>
        <p:sp>
          <p:nvSpPr>
            <p:cNvPr id="26" name="AutoShape 274"/>
            <p:cNvSpPr>
              <a:spLocks noChangeArrowheads="1"/>
            </p:cNvSpPr>
            <p:nvPr/>
          </p:nvSpPr>
          <p:spPr bwMode="auto">
            <a:xfrm>
              <a:off x="5080000" y="412417"/>
              <a:ext cx="3067957" cy="690669"/>
            </a:xfrm>
            <a:prstGeom prst="roundRect">
              <a:avLst>
                <a:gd name="adj" fmla="val 7106"/>
              </a:avLst>
            </a:prstGeom>
            <a:solidFill>
              <a:srgbClr val="00B050"/>
            </a:solid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27" name="WordArt 276"/>
            <p:cNvSpPr>
              <a:spLocks noChangeArrowheads="1" noChangeShapeType="1" noTextEdit="1"/>
            </p:cNvSpPr>
            <p:nvPr/>
          </p:nvSpPr>
          <p:spPr bwMode="auto">
            <a:xfrm>
              <a:off x="5239657" y="613803"/>
              <a:ext cx="2714171" cy="315112"/>
            </a:xfrm>
            <a:prstGeom prst="rect">
              <a:avLst/>
            </a:prstGeom>
            <a:noFill/>
            <a:extLst/>
          </p:spPr>
          <p:txBody>
            <a:bodyPr wrap="none" fromWordArt="1">
              <a:prstTxWarp prst="textPlain">
                <a:avLst>
                  <a:gd name="adj" fmla="val 50000"/>
                </a:avLst>
              </a:prstTxWarp>
            </a:bodyPr>
            <a:lstStyle/>
            <a:p>
              <a:pPr>
                <a:defRPr/>
              </a:pPr>
              <a:r>
                <a:rPr lang="zh-CN" altLang="en-US" sz="1400" dirty="0">
                  <a:solidFill>
                    <a:schemeClr val="bg1"/>
                  </a:solidFill>
                </a:rPr>
                <a:t>明晰的建设思路是前提</a:t>
              </a:r>
            </a:p>
          </p:txBody>
        </p:sp>
      </p:grpSp>
      <p:grpSp>
        <p:nvGrpSpPr>
          <p:cNvPr id="3" name="组合 27"/>
          <p:cNvGrpSpPr/>
          <p:nvPr/>
        </p:nvGrpSpPr>
        <p:grpSpPr>
          <a:xfrm>
            <a:off x="6076043" y="2850814"/>
            <a:ext cx="3067957" cy="690669"/>
            <a:chOff x="5080000" y="412417"/>
            <a:chExt cx="3067957" cy="690669"/>
          </a:xfrm>
          <a:solidFill>
            <a:srgbClr val="6600FF"/>
          </a:solidFill>
        </p:grpSpPr>
        <p:sp>
          <p:nvSpPr>
            <p:cNvPr id="29" name="AutoShape 274"/>
            <p:cNvSpPr>
              <a:spLocks noChangeArrowheads="1"/>
            </p:cNvSpPr>
            <p:nvPr/>
          </p:nvSpPr>
          <p:spPr bwMode="auto">
            <a:xfrm>
              <a:off x="5080000" y="412417"/>
              <a:ext cx="3067957" cy="690669"/>
            </a:xfrm>
            <a:prstGeom prst="roundRect">
              <a:avLst>
                <a:gd name="adj" fmla="val 7106"/>
              </a:avLst>
            </a:prstGeom>
            <a:solidFill>
              <a:srgbClr val="CC3399"/>
            </a:solid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30" name="WordArt 276"/>
            <p:cNvSpPr>
              <a:spLocks noChangeArrowheads="1" noChangeShapeType="1" noTextEdit="1"/>
            </p:cNvSpPr>
            <p:nvPr/>
          </p:nvSpPr>
          <p:spPr bwMode="auto">
            <a:xfrm>
              <a:off x="5239657" y="613803"/>
              <a:ext cx="2714171" cy="315112"/>
            </a:xfrm>
            <a:prstGeom prst="rect">
              <a:avLst/>
            </a:prstGeom>
            <a:noFill/>
            <a:extLst/>
          </p:spPr>
          <p:txBody>
            <a:bodyPr wrap="none" fromWordArt="1">
              <a:prstTxWarp prst="textPlain">
                <a:avLst>
                  <a:gd name="adj" fmla="val 50000"/>
                </a:avLst>
              </a:prstTxWarp>
            </a:bodyPr>
            <a:lstStyle/>
            <a:p>
              <a:pPr>
                <a:defRPr/>
              </a:pPr>
              <a:r>
                <a:rPr lang="zh-CN" altLang="en-US" sz="1400" dirty="0">
                  <a:solidFill>
                    <a:schemeClr val="bg1"/>
                  </a:solidFill>
                </a:rPr>
                <a:t>优良的师资素养是保证</a:t>
              </a:r>
            </a:p>
          </p:txBody>
        </p:sp>
      </p:grpSp>
      <p:grpSp>
        <p:nvGrpSpPr>
          <p:cNvPr id="4" name="组合 30"/>
          <p:cNvGrpSpPr/>
          <p:nvPr/>
        </p:nvGrpSpPr>
        <p:grpSpPr>
          <a:xfrm>
            <a:off x="0" y="3387843"/>
            <a:ext cx="3067957" cy="690669"/>
            <a:chOff x="5080000" y="412417"/>
            <a:chExt cx="3067957" cy="690669"/>
          </a:xfrm>
          <a:solidFill>
            <a:srgbClr val="6600FF"/>
          </a:solidFill>
        </p:grpSpPr>
        <p:sp>
          <p:nvSpPr>
            <p:cNvPr id="32" name="AutoShape 274"/>
            <p:cNvSpPr>
              <a:spLocks noChangeArrowheads="1"/>
            </p:cNvSpPr>
            <p:nvPr/>
          </p:nvSpPr>
          <p:spPr bwMode="auto">
            <a:xfrm>
              <a:off x="5080000" y="412417"/>
              <a:ext cx="3067957" cy="690669"/>
            </a:xfrm>
            <a:prstGeom prst="roundRect">
              <a:avLst>
                <a:gd name="adj" fmla="val 7106"/>
              </a:avLst>
            </a:prstGeom>
            <a:solidFill>
              <a:srgbClr val="FF6600"/>
            </a:solid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33" name="WordArt 276"/>
            <p:cNvSpPr>
              <a:spLocks noChangeArrowheads="1" noChangeShapeType="1" noTextEdit="1"/>
            </p:cNvSpPr>
            <p:nvPr/>
          </p:nvSpPr>
          <p:spPr bwMode="auto">
            <a:xfrm>
              <a:off x="5239657" y="613803"/>
              <a:ext cx="2714171" cy="315112"/>
            </a:xfrm>
            <a:prstGeom prst="rect">
              <a:avLst/>
            </a:prstGeom>
            <a:noFill/>
            <a:extLst/>
          </p:spPr>
          <p:txBody>
            <a:bodyPr wrap="none" fromWordArt="1">
              <a:prstTxWarp prst="textPlain">
                <a:avLst>
                  <a:gd name="adj" fmla="val 50000"/>
                </a:avLst>
              </a:prstTxWarp>
            </a:bodyPr>
            <a:lstStyle/>
            <a:p>
              <a:pPr>
                <a:defRPr/>
              </a:pPr>
              <a:r>
                <a:rPr lang="zh-CN" altLang="en-US" sz="1400" dirty="0">
                  <a:solidFill>
                    <a:schemeClr val="bg1"/>
                  </a:solidFill>
                </a:rPr>
                <a:t>细化的实施方案是基础</a:t>
              </a:r>
            </a:p>
          </p:txBody>
        </p:sp>
      </p:grpSp>
      <p:grpSp>
        <p:nvGrpSpPr>
          <p:cNvPr id="5" name="组合 33"/>
          <p:cNvGrpSpPr/>
          <p:nvPr/>
        </p:nvGrpSpPr>
        <p:grpSpPr>
          <a:xfrm>
            <a:off x="566057" y="4969901"/>
            <a:ext cx="3067957" cy="690669"/>
            <a:chOff x="5080000" y="412417"/>
            <a:chExt cx="3067957" cy="690669"/>
          </a:xfrm>
          <a:solidFill>
            <a:srgbClr val="6600FF"/>
          </a:solidFill>
        </p:grpSpPr>
        <p:sp>
          <p:nvSpPr>
            <p:cNvPr id="35" name="AutoShape 274"/>
            <p:cNvSpPr>
              <a:spLocks noChangeArrowheads="1"/>
            </p:cNvSpPr>
            <p:nvPr/>
          </p:nvSpPr>
          <p:spPr bwMode="auto">
            <a:xfrm>
              <a:off x="5080000" y="412417"/>
              <a:ext cx="3067957" cy="690669"/>
            </a:xfrm>
            <a:prstGeom prst="roundRect">
              <a:avLst>
                <a:gd name="adj" fmla="val 7106"/>
              </a:avLst>
            </a:prstGeom>
            <a:solidFill>
              <a:srgbClr val="33CCFF"/>
            </a:solid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36" name="WordArt 276"/>
            <p:cNvSpPr>
              <a:spLocks noChangeArrowheads="1" noChangeShapeType="1" noTextEdit="1"/>
            </p:cNvSpPr>
            <p:nvPr/>
          </p:nvSpPr>
          <p:spPr bwMode="auto">
            <a:xfrm>
              <a:off x="5239657" y="613803"/>
              <a:ext cx="2714171" cy="315112"/>
            </a:xfrm>
            <a:prstGeom prst="rect">
              <a:avLst/>
            </a:prstGeom>
            <a:noFill/>
            <a:extLst/>
          </p:spPr>
          <p:txBody>
            <a:bodyPr wrap="none" fromWordArt="1">
              <a:prstTxWarp prst="textPlain">
                <a:avLst>
                  <a:gd name="adj" fmla="val 50000"/>
                </a:avLst>
              </a:prstTxWarp>
            </a:bodyPr>
            <a:lstStyle/>
            <a:p>
              <a:pPr>
                <a:defRPr/>
              </a:pPr>
              <a:r>
                <a:rPr lang="zh-CN" altLang="en-US" sz="1400" dirty="0">
                  <a:solidFill>
                    <a:schemeClr val="bg1"/>
                  </a:solidFill>
                </a:rPr>
                <a:t>完整的课程体系是关键</a:t>
              </a:r>
            </a:p>
          </p:txBody>
        </p:sp>
      </p:grpSp>
      <p:grpSp>
        <p:nvGrpSpPr>
          <p:cNvPr id="6" name="组合 36"/>
          <p:cNvGrpSpPr/>
          <p:nvPr/>
        </p:nvGrpSpPr>
        <p:grpSpPr>
          <a:xfrm>
            <a:off x="5742214" y="4578014"/>
            <a:ext cx="3067957" cy="690669"/>
            <a:chOff x="5080000" y="412417"/>
            <a:chExt cx="3067957" cy="690669"/>
          </a:xfrm>
          <a:solidFill>
            <a:srgbClr val="6699FF"/>
          </a:solidFill>
        </p:grpSpPr>
        <p:sp>
          <p:nvSpPr>
            <p:cNvPr id="38" name="AutoShape 274"/>
            <p:cNvSpPr>
              <a:spLocks noChangeArrowheads="1"/>
            </p:cNvSpPr>
            <p:nvPr/>
          </p:nvSpPr>
          <p:spPr bwMode="auto">
            <a:xfrm>
              <a:off x="5080000" y="412417"/>
              <a:ext cx="3067957" cy="690669"/>
            </a:xfrm>
            <a:prstGeom prst="roundRect">
              <a:avLst>
                <a:gd name="adj" fmla="val 7106"/>
              </a:avLst>
            </a:prstGeom>
            <a:solidFill>
              <a:srgbClr val="9999FF"/>
            </a:solidFill>
            <a:ln w="19050" algn="ctr">
              <a:solidFill>
                <a:srgbClr val="FFFFFF"/>
              </a:solidFill>
              <a:round/>
              <a:headEnd/>
              <a:tailEnd/>
            </a:ln>
            <a:effectLst>
              <a:outerShdw dist="45791" dir="3378596" algn="ctr" rotWithShape="0">
                <a:srgbClr val="000000">
                  <a:alpha val="50000"/>
                </a:srgbClr>
              </a:outerShdw>
            </a:effectLst>
          </p:spPr>
          <p:txBody>
            <a:bodyPr wrap="none" anchor="ctr"/>
            <a:lstStyle/>
            <a:p>
              <a:pPr fontAlgn="auto">
                <a:spcBef>
                  <a:spcPts val="0"/>
                </a:spcBef>
                <a:spcAft>
                  <a:spcPts val="0"/>
                </a:spcAft>
                <a:defRPr/>
              </a:pPr>
              <a:endParaRPr lang="ko-KR" altLang="en-US" sz="1800" kern="0">
                <a:solidFill>
                  <a:sysClr val="windowText" lastClr="000000"/>
                </a:solidFill>
                <a:latin typeface="굴림" pitchFamily="34" charset="-127"/>
                <a:ea typeface="굴림" pitchFamily="34" charset="-127"/>
              </a:endParaRPr>
            </a:p>
          </p:txBody>
        </p:sp>
        <p:sp>
          <p:nvSpPr>
            <p:cNvPr id="39" name="WordArt 276"/>
            <p:cNvSpPr>
              <a:spLocks noChangeArrowheads="1" noChangeShapeType="1" noTextEdit="1"/>
            </p:cNvSpPr>
            <p:nvPr/>
          </p:nvSpPr>
          <p:spPr bwMode="auto">
            <a:xfrm>
              <a:off x="5172529" y="613802"/>
              <a:ext cx="2902857" cy="358658"/>
            </a:xfrm>
            <a:prstGeom prst="rect">
              <a:avLst/>
            </a:prstGeom>
            <a:noFill/>
            <a:extLst/>
          </p:spPr>
          <p:txBody>
            <a:bodyPr wrap="none" fromWordArt="1">
              <a:prstTxWarp prst="textPlain">
                <a:avLst>
                  <a:gd name="adj" fmla="val 50000"/>
                </a:avLst>
              </a:prstTxWarp>
            </a:bodyPr>
            <a:lstStyle/>
            <a:p>
              <a:pPr>
                <a:defRPr/>
              </a:pPr>
              <a:r>
                <a:rPr lang="zh-CN" altLang="en-US" sz="1400" dirty="0">
                  <a:solidFill>
                    <a:schemeClr val="bg1"/>
                  </a:solidFill>
                </a:rPr>
                <a:t>丰富的职业实践活动是抓手</a:t>
              </a:r>
            </a:p>
          </p:txBody>
        </p:sp>
      </p:grpSp>
      <p:grpSp>
        <p:nvGrpSpPr>
          <p:cNvPr id="13329" name="Group 3"/>
          <p:cNvGrpSpPr>
            <a:grpSpLocks/>
          </p:cNvGrpSpPr>
          <p:nvPr/>
        </p:nvGrpSpPr>
        <p:grpSpPr bwMode="auto">
          <a:xfrm>
            <a:off x="234950" y="784225"/>
            <a:ext cx="4330700" cy="841375"/>
            <a:chOff x="148" y="494"/>
            <a:chExt cx="2728" cy="530"/>
          </a:xfrm>
        </p:grpSpPr>
        <p:sp>
          <p:nvSpPr>
            <p:cNvPr id="13330" name="Rectangle 4"/>
            <p:cNvSpPr>
              <a:spLocks noChangeArrowheads="1"/>
            </p:cNvSpPr>
            <p:nvPr/>
          </p:nvSpPr>
          <p:spPr bwMode="auto">
            <a:xfrm>
              <a:off x="220" y="603"/>
              <a:ext cx="314" cy="28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2400">
                  <a:solidFill>
                    <a:schemeClr val="bg1"/>
                  </a:solidFill>
                  <a:latin typeface="Arial" pitchFamily="34" charset="0"/>
                </a:rPr>
                <a:t>一</a:t>
              </a:r>
            </a:p>
          </p:txBody>
        </p:sp>
        <p:sp>
          <p:nvSpPr>
            <p:cNvPr id="13331" name="Line 5"/>
            <p:cNvSpPr>
              <a:spLocks noChangeShapeType="1"/>
            </p:cNvSpPr>
            <p:nvPr/>
          </p:nvSpPr>
          <p:spPr bwMode="auto">
            <a:xfrm flipV="1">
              <a:off x="148" y="992"/>
              <a:ext cx="2635" cy="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32" name="Text Box 4"/>
            <p:cNvSpPr txBox="1">
              <a:spLocks noChangeArrowheads="1"/>
            </p:cNvSpPr>
            <p:nvPr/>
          </p:nvSpPr>
          <p:spPr bwMode="auto">
            <a:xfrm>
              <a:off x="551" y="494"/>
              <a:ext cx="232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eaLnBrk="1" hangingPunct="1"/>
              <a:r>
                <a:rPr lang="zh-CN" altLang="en-US" sz="2400" b="1">
                  <a:solidFill>
                    <a:schemeClr val="tx1"/>
                  </a:solidFill>
                </a:rPr>
                <a:t>学校基本情况和专业文化建设的基本思路 </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8" descr="校标(白底透明) 拷贝"/>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8025" y="1773238"/>
            <a:ext cx="258603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1" name="Rectangle 43"/>
          <p:cNvSpPr>
            <a:spLocks noChangeArrowheads="1"/>
          </p:cNvSpPr>
          <p:nvPr/>
        </p:nvSpPr>
        <p:spPr bwMode="auto">
          <a:xfrm>
            <a:off x="481013" y="1716088"/>
            <a:ext cx="5826125" cy="400050"/>
          </a:xfrm>
          <a:prstGeom prst="rect">
            <a:avLst/>
          </a:prstGeom>
          <a:noFill/>
          <a:ln w="9525" algn="ctr">
            <a:noFill/>
            <a:miter lim="800000"/>
            <a:headEnd/>
            <a:tailEnd/>
          </a:ln>
          <a:effectLst/>
        </p:spPr>
        <p:txBody>
          <a:bodyPr wrap="none">
            <a:spAutoFit/>
          </a:bodyPr>
          <a:lstStyle/>
          <a:p>
            <a:pPr algn="l">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一</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立足“四个依托”，明晰专业文化建设思路</a:t>
            </a:r>
          </a:p>
        </p:txBody>
      </p:sp>
      <p:grpSp>
        <p:nvGrpSpPr>
          <p:cNvPr id="14340" name="组合 24"/>
          <p:cNvGrpSpPr>
            <a:grpSpLocks/>
          </p:cNvGrpSpPr>
          <p:nvPr/>
        </p:nvGrpSpPr>
        <p:grpSpPr bwMode="auto">
          <a:xfrm>
            <a:off x="360363" y="4224338"/>
            <a:ext cx="1874837" cy="1493837"/>
            <a:chOff x="4564677" y="5848306"/>
            <a:chExt cx="2160587" cy="1079500"/>
          </a:xfrm>
        </p:grpSpPr>
        <p:sp>
          <p:nvSpPr>
            <p:cNvPr id="14354" name="Rectangle 347"/>
            <p:cNvSpPr>
              <a:spLocks noChangeArrowheads="1"/>
            </p:cNvSpPr>
            <p:nvPr/>
          </p:nvSpPr>
          <p:spPr bwMode="auto">
            <a:xfrm>
              <a:off x="4564677" y="5848306"/>
              <a:ext cx="2160587" cy="1079500"/>
            </a:xfrm>
            <a:prstGeom prst="rect">
              <a:avLst/>
            </a:prstGeom>
            <a:noFill/>
            <a:ln w="9525">
              <a:solidFill>
                <a:srgbClr val="000000"/>
              </a:solidFill>
              <a:miter lim="800000"/>
              <a:headEnd/>
              <a:tailEnd/>
            </a:ln>
            <a:scene3d>
              <a:camera prst="legacyObliqueBottomLeft"/>
              <a:lightRig rig="legacyFlat3" dir="b"/>
            </a:scene3d>
            <a:sp3d extrusionH="100000" prstMaterial="legacyMatte">
              <a:bevelT w="13500" h="13500" prst="angle"/>
              <a:bevelB w="13500" h="13500" prst="angle"/>
              <a:extrusionClr>
                <a:schemeClr val="accent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zh-CN" altLang="zh-CN" b="1">
                <a:solidFill>
                  <a:schemeClr val="tx1"/>
                </a:solidFill>
                <a:latin typeface="Arial" pitchFamily="34" charset="0"/>
                <a:ea typeface="宋体" pitchFamily="2" charset="-122"/>
              </a:endParaRPr>
            </a:p>
          </p:txBody>
        </p:sp>
        <p:sp>
          <p:nvSpPr>
            <p:cNvPr id="14355" name="Rectangle 28"/>
            <p:cNvSpPr>
              <a:spLocks noChangeArrowheads="1"/>
            </p:cNvSpPr>
            <p:nvPr/>
          </p:nvSpPr>
          <p:spPr bwMode="auto">
            <a:xfrm>
              <a:off x="4593059" y="6055825"/>
              <a:ext cx="2071702" cy="64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800">
                  <a:solidFill>
                    <a:schemeClr val="tx1"/>
                  </a:solidFill>
                </a:rPr>
                <a:t>依托行业办学校</a:t>
              </a:r>
            </a:p>
          </p:txBody>
        </p:sp>
      </p:grpSp>
      <p:grpSp>
        <p:nvGrpSpPr>
          <p:cNvPr id="14341" name="组合 24"/>
          <p:cNvGrpSpPr>
            <a:grpSpLocks/>
          </p:cNvGrpSpPr>
          <p:nvPr/>
        </p:nvGrpSpPr>
        <p:grpSpPr bwMode="auto">
          <a:xfrm>
            <a:off x="2532063" y="4224338"/>
            <a:ext cx="1874837" cy="1493837"/>
            <a:chOff x="4564677" y="5848306"/>
            <a:chExt cx="2160587" cy="1079500"/>
          </a:xfrm>
        </p:grpSpPr>
        <p:sp>
          <p:nvSpPr>
            <p:cNvPr id="14352" name="Rectangle 347"/>
            <p:cNvSpPr>
              <a:spLocks noChangeArrowheads="1"/>
            </p:cNvSpPr>
            <p:nvPr/>
          </p:nvSpPr>
          <p:spPr bwMode="auto">
            <a:xfrm>
              <a:off x="4564677" y="5848306"/>
              <a:ext cx="2160587" cy="1079500"/>
            </a:xfrm>
            <a:prstGeom prst="rect">
              <a:avLst/>
            </a:prstGeom>
            <a:noFill/>
            <a:ln w="9525">
              <a:solidFill>
                <a:srgbClr val="000000"/>
              </a:solidFill>
              <a:miter lim="800000"/>
              <a:headEnd/>
              <a:tailEnd/>
            </a:ln>
            <a:scene3d>
              <a:camera prst="legacyObliqueBottomLeft"/>
              <a:lightRig rig="legacyFlat3" dir="b"/>
            </a:scene3d>
            <a:sp3d extrusionH="100000" prstMaterial="legacyMatte">
              <a:bevelT w="13500" h="13500" prst="angle"/>
              <a:bevelB w="13500" h="13500" prst="angle"/>
              <a:extrusionClr>
                <a:schemeClr val="accent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zh-CN" altLang="zh-CN" b="1">
                <a:solidFill>
                  <a:schemeClr val="tx1"/>
                </a:solidFill>
                <a:latin typeface="Arial" pitchFamily="34" charset="0"/>
                <a:ea typeface="宋体" pitchFamily="2" charset="-122"/>
              </a:endParaRPr>
            </a:p>
          </p:txBody>
        </p:sp>
        <p:sp>
          <p:nvSpPr>
            <p:cNvPr id="14353" name="Rectangle 28"/>
            <p:cNvSpPr>
              <a:spLocks noChangeArrowheads="1"/>
            </p:cNvSpPr>
            <p:nvPr/>
          </p:nvSpPr>
          <p:spPr bwMode="auto">
            <a:xfrm>
              <a:off x="4593059" y="6055825"/>
              <a:ext cx="2071702" cy="6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800">
                  <a:solidFill>
                    <a:schemeClr val="tx1"/>
                  </a:solidFill>
                </a:rPr>
                <a:t>依托市场设专业</a:t>
              </a:r>
            </a:p>
          </p:txBody>
        </p:sp>
      </p:grpSp>
      <p:grpSp>
        <p:nvGrpSpPr>
          <p:cNvPr id="14342" name="组合 24"/>
          <p:cNvGrpSpPr>
            <a:grpSpLocks/>
          </p:cNvGrpSpPr>
          <p:nvPr/>
        </p:nvGrpSpPr>
        <p:grpSpPr bwMode="auto">
          <a:xfrm>
            <a:off x="4705350" y="4224338"/>
            <a:ext cx="1874838" cy="1493837"/>
            <a:chOff x="4564677" y="5848306"/>
            <a:chExt cx="2160587" cy="1079500"/>
          </a:xfrm>
        </p:grpSpPr>
        <p:sp>
          <p:nvSpPr>
            <p:cNvPr id="14350" name="Rectangle 347"/>
            <p:cNvSpPr>
              <a:spLocks noChangeArrowheads="1"/>
            </p:cNvSpPr>
            <p:nvPr/>
          </p:nvSpPr>
          <p:spPr bwMode="auto">
            <a:xfrm>
              <a:off x="4564677" y="5848306"/>
              <a:ext cx="2160587" cy="1079500"/>
            </a:xfrm>
            <a:prstGeom prst="rect">
              <a:avLst/>
            </a:prstGeom>
            <a:noFill/>
            <a:ln w="9525">
              <a:solidFill>
                <a:srgbClr val="000000"/>
              </a:solidFill>
              <a:miter lim="800000"/>
              <a:headEnd/>
              <a:tailEnd/>
            </a:ln>
            <a:scene3d>
              <a:camera prst="legacyObliqueBottomLeft"/>
              <a:lightRig rig="legacyFlat3" dir="b"/>
            </a:scene3d>
            <a:sp3d extrusionH="100000" prstMaterial="legacyMatte">
              <a:bevelT w="13500" h="13500" prst="angle"/>
              <a:bevelB w="13500" h="13500" prst="angle"/>
              <a:extrusionClr>
                <a:schemeClr val="accent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zh-CN" altLang="zh-CN" b="1">
                <a:solidFill>
                  <a:schemeClr val="tx1"/>
                </a:solidFill>
                <a:latin typeface="Arial" pitchFamily="34" charset="0"/>
                <a:ea typeface="宋体" pitchFamily="2" charset="-122"/>
              </a:endParaRPr>
            </a:p>
          </p:txBody>
        </p:sp>
        <p:sp>
          <p:nvSpPr>
            <p:cNvPr id="14351" name="Rectangle 28"/>
            <p:cNvSpPr>
              <a:spLocks noChangeArrowheads="1"/>
            </p:cNvSpPr>
            <p:nvPr/>
          </p:nvSpPr>
          <p:spPr bwMode="auto">
            <a:xfrm>
              <a:off x="4593059" y="6055825"/>
              <a:ext cx="2071702" cy="6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800">
                  <a:solidFill>
                    <a:schemeClr val="tx1"/>
                  </a:solidFill>
                </a:rPr>
                <a:t>依托岗位定方案</a:t>
              </a:r>
            </a:p>
          </p:txBody>
        </p:sp>
      </p:grpSp>
      <p:grpSp>
        <p:nvGrpSpPr>
          <p:cNvPr id="14343" name="组合 24"/>
          <p:cNvGrpSpPr>
            <a:grpSpLocks/>
          </p:cNvGrpSpPr>
          <p:nvPr/>
        </p:nvGrpSpPr>
        <p:grpSpPr bwMode="auto">
          <a:xfrm>
            <a:off x="6877050" y="4224338"/>
            <a:ext cx="1874838" cy="1493837"/>
            <a:chOff x="4564677" y="5848306"/>
            <a:chExt cx="2160587" cy="1079500"/>
          </a:xfrm>
        </p:grpSpPr>
        <p:sp>
          <p:nvSpPr>
            <p:cNvPr id="14348" name="Rectangle 347"/>
            <p:cNvSpPr>
              <a:spLocks noChangeArrowheads="1"/>
            </p:cNvSpPr>
            <p:nvPr/>
          </p:nvSpPr>
          <p:spPr bwMode="auto">
            <a:xfrm>
              <a:off x="4564677" y="5848306"/>
              <a:ext cx="2160587" cy="1079500"/>
            </a:xfrm>
            <a:prstGeom prst="rect">
              <a:avLst/>
            </a:prstGeom>
            <a:noFill/>
            <a:ln w="9525">
              <a:solidFill>
                <a:srgbClr val="000000"/>
              </a:solidFill>
              <a:miter lim="800000"/>
              <a:headEnd/>
              <a:tailEnd/>
            </a:ln>
            <a:scene3d>
              <a:camera prst="legacyObliqueBottomLeft"/>
              <a:lightRig rig="legacyFlat3" dir="b"/>
            </a:scene3d>
            <a:sp3d extrusionH="100000" prstMaterial="legacyMatte">
              <a:bevelT w="13500" h="13500" prst="angle"/>
              <a:bevelB w="13500" h="13500" prst="angle"/>
              <a:extrusionClr>
                <a:schemeClr val="accent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zh-CN" altLang="zh-CN" b="1">
                <a:solidFill>
                  <a:schemeClr val="tx1"/>
                </a:solidFill>
                <a:latin typeface="Arial" pitchFamily="34" charset="0"/>
                <a:ea typeface="宋体" pitchFamily="2" charset="-122"/>
              </a:endParaRPr>
            </a:p>
          </p:txBody>
        </p:sp>
        <p:sp>
          <p:nvSpPr>
            <p:cNvPr id="14349" name="Rectangle 28"/>
            <p:cNvSpPr>
              <a:spLocks noChangeArrowheads="1"/>
            </p:cNvSpPr>
            <p:nvPr/>
          </p:nvSpPr>
          <p:spPr bwMode="auto">
            <a:xfrm>
              <a:off x="4593059" y="6055825"/>
              <a:ext cx="2071702" cy="6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2800">
                  <a:solidFill>
                    <a:schemeClr val="tx1"/>
                  </a:solidFill>
                </a:rPr>
                <a:t>依托基地训技能 </a:t>
              </a:r>
            </a:p>
          </p:txBody>
        </p:sp>
      </p:grpSp>
      <p:grpSp>
        <p:nvGrpSpPr>
          <p:cNvPr id="14344" name="Group 209"/>
          <p:cNvGrpSpPr>
            <a:grpSpLocks/>
          </p:cNvGrpSpPr>
          <p:nvPr/>
        </p:nvGrpSpPr>
        <p:grpSpPr bwMode="auto">
          <a:xfrm>
            <a:off x="222250" y="779463"/>
            <a:ext cx="4546600" cy="719137"/>
            <a:chOff x="140" y="491"/>
            <a:chExt cx="2864" cy="453"/>
          </a:xfrm>
        </p:grpSpPr>
        <p:sp>
          <p:nvSpPr>
            <p:cNvPr id="14345"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14346"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47"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66" name="Picture 34" descr="图片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7314" y="5093730"/>
            <a:ext cx="3236686" cy="1764270"/>
          </a:xfrm>
          <a:prstGeom prst="ellipse">
            <a:avLst/>
          </a:prstGeom>
          <a:ln>
            <a:noFill/>
          </a:ln>
          <a:effectLst>
            <a:softEdge rad="112500"/>
          </a:effectLst>
        </p:spPr>
      </p:pic>
      <p:grpSp>
        <p:nvGrpSpPr>
          <p:cNvPr id="15363" name="文本1"/>
          <p:cNvGrpSpPr>
            <a:grpSpLocks/>
          </p:cNvGrpSpPr>
          <p:nvPr/>
        </p:nvGrpSpPr>
        <p:grpSpPr bwMode="auto">
          <a:xfrm>
            <a:off x="3430588" y="2427288"/>
            <a:ext cx="3643312" cy="552450"/>
            <a:chOff x="3718559" y="1453008"/>
            <a:chExt cx="3901441" cy="445294"/>
          </a:xfrm>
        </p:grpSpPr>
        <p:sp>
          <p:nvSpPr>
            <p:cNvPr id="11" name="任意多边形 10"/>
            <p:cNvSpPr/>
            <p:nvPr/>
          </p:nvSpPr>
          <p:spPr>
            <a:xfrm>
              <a:off x="3718559" y="1453008"/>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headEnd/>
              <a:tailEnd/>
            </a:ln>
            <a:effectLst>
              <a:outerShdw blurRad="63500" sx="101000" sy="101000" algn="ctr" rotWithShape="0">
                <a:prstClr val="black">
                  <a:alpha val="8000"/>
                </a:prstClr>
              </a:outerShdw>
            </a:effectLst>
          </p:spPr>
          <p:txBody>
            <a:bodyPr wrap="none" anchor="ctr"/>
            <a:lstStyle/>
            <a:p>
              <a:pPr marL="0" lvl="1" fontAlgn="auto">
                <a:spcBef>
                  <a:spcPts val="0"/>
                </a:spcBef>
                <a:spcAft>
                  <a:spcPts val="0"/>
                </a:spcAft>
                <a:defRPr/>
              </a:pPr>
              <a:endParaRPr lang="zh-CN" altLang="en-US" sz="2400" kern="0">
                <a:solidFill>
                  <a:schemeClr val="tx1"/>
                </a:solidFill>
              </a:endParaRPr>
            </a:p>
            <a:p>
              <a:pPr marL="0" lvl="1" fontAlgn="auto">
                <a:spcBef>
                  <a:spcPts val="0"/>
                </a:spcBef>
                <a:spcAft>
                  <a:spcPts val="0"/>
                </a:spcAft>
                <a:defRPr/>
              </a:pPr>
              <a:endParaRPr lang="zh-CN" altLang="en-US" sz="2400" kern="0">
                <a:solidFill>
                  <a:schemeClr val="tx1"/>
                </a:solidFill>
              </a:endParaRPr>
            </a:p>
          </p:txBody>
        </p:sp>
        <p:sp>
          <p:nvSpPr>
            <p:cNvPr id="12" name="任意多边形 11"/>
            <p:cNvSpPr/>
            <p:nvPr/>
          </p:nvSpPr>
          <p:spPr>
            <a:xfrm>
              <a:off x="3744058" y="1465804"/>
              <a:ext cx="3850443" cy="419702"/>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headEnd/>
              <a:tailEnd/>
            </a:ln>
          </p:spPr>
          <p:txBody>
            <a:bodyPr wrap="none" anchor="ctr"/>
            <a:lstStyle/>
            <a:p>
              <a:pPr>
                <a:lnSpc>
                  <a:spcPct val="150000"/>
                </a:lnSpc>
                <a:defRPr/>
              </a:pPr>
              <a:r>
                <a:rPr lang="zh-CN" altLang="en-US" sz="2400" dirty="0">
                  <a:solidFill>
                    <a:schemeClr val="tx1"/>
                  </a:solidFill>
                </a:rPr>
                <a:t>职业定位引导 </a:t>
              </a:r>
              <a:endParaRPr lang="zh-CN" altLang="en-US" sz="2400" kern="0" dirty="0">
                <a:solidFill>
                  <a:schemeClr val="tx1"/>
                </a:solidFill>
                <a:ea typeface="微软雅黑" pitchFamily="34" charset="-122"/>
              </a:endParaRPr>
            </a:p>
          </p:txBody>
        </p:sp>
      </p:grpSp>
      <p:grpSp>
        <p:nvGrpSpPr>
          <p:cNvPr id="15364" name="文本2"/>
          <p:cNvGrpSpPr>
            <a:grpSpLocks/>
          </p:cNvGrpSpPr>
          <p:nvPr/>
        </p:nvGrpSpPr>
        <p:grpSpPr bwMode="auto">
          <a:xfrm>
            <a:off x="3430588" y="3448050"/>
            <a:ext cx="3643312" cy="552450"/>
            <a:chOff x="3718559" y="2037456"/>
            <a:chExt cx="3901441" cy="445294"/>
          </a:xfrm>
        </p:grpSpPr>
        <p:sp>
          <p:nvSpPr>
            <p:cNvPr id="14" name="任意多边形 13"/>
            <p:cNvSpPr/>
            <p:nvPr/>
          </p:nvSpPr>
          <p:spPr>
            <a:xfrm>
              <a:off x="3718559" y="2037456"/>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headEnd/>
              <a:tailEnd/>
            </a:ln>
            <a:effectLst>
              <a:outerShdw blurRad="63500" sx="101000" sy="101000" algn="ctr" rotWithShape="0">
                <a:prstClr val="black">
                  <a:alpha val="8000"/>
                </a:prstClr>
              </a:outerShdw>
            </a:effectLst>
          </p:spPr>
          <p:txBody>
            <a:bodyPr wrap="none" anchor="ctr"/>
            <a:lstStyle/>
            <a:p>
              <a:pPr marL="0" lvl="1" fontAlgn="auto">
                <a:spcBef>
                  <a:spcPts val="0"/>
                </a:spcBef>
                <a:spcAft>
                  <a:spcPts val="0"/>
                </a:spcAft>
                <a:defRPr/>
              </a:pPr>
              <a:endParaRPr lang="zh-CN" altLang="en-US" sz="2400" kern="0">
                <a:solidFill>
                  <a:schemeClr val="tx1"/>
                </a:solidFill>
              </a:endParaRPr>
            </a:p>
            <a:p>
              <a:pPr marL="0" lvl="1" fontAlgn="auto">
                <a:spcBef>
                  <a:spcPts val="0"/>
                </a:spcBef>
                <a:spcAft>
                  <a:spcPts val="0"/>
                </a:spcAft>
                <a:defRPr/>
              </a:pPr>
              <a:endParaRPr lang="zh-CN" altLang="en-US" sz="2400" kern="0">
                <a:solidFill>
                  <a:schemeClr val="tx1"/>
                </a:solidFill>
              </a:endParaRPr>
            </a:p>
          </p:txBody>
        </p:sp>
        <p:sp>
          <p:nvSpPr>
            <p:cNvPr id="15" name="任意多边形 14"/>
            <p:cNvSpPr/>
            <p:nvPr/>
          </p:nvSpPr>
          <p:spPr>
            <a:xfrm>
              <a:off x="3744058" y="2050252"/>
              <a:ext cx="3850443" cy="419702"/>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headEnd/>
              <a:tailEnd/>
            </a:ln>
          </p:spPr>
          <p:txBody>
            <a:bodyPr wrap="none" anchor="ctr"/>
            <a:lstStyle/>
            <a:p>
              <a:pPr>
                <a:lnSpc>
                  <a:spcPct val="150000"/>
                </a:lnSpc>
                <a:defRPr/>
              </a:pPr>
              <a:r>
                <a:rPr lang="zh-CN" altLang="en-US" sz="2400" dirty="0">
                  <a:solidFill>
                    <a:schemeClr val="tx1"/>
                  </a:solidFill>
                </a:rPr>
                <a:t>职业素养引导</a:t>
              </a:r>
              <a:endParaRPr lang="zh-CN" altLang="en-US" sz="2400" kern="0" dirty="0">
                <a:solidFill>
                  <a:schemeClr val="tx1"/>
                </a:solidFill>
                <a:ea typeface="微软雅黑" pitchFamily="34" charset="-122"/>
              </a:endParaRPr>
            </a:p>
          </p:txBody>
        </p:sp>
      </p:grpSp>
      <p:grpSp>
        <p:nvGrpSpPr>
          <p:cNvPr id="15365" name="文本3"/>
          <p:cNvGrpSpPr>
            <a:grpSpLocks/>
          </p:cNvGrpSpPr>
          <p:nvPr/>
        </p:nvGrpSpPr>
        <p:grpSpPr bwMode="auto">
          <a:xfrm>
            <a:off x="3430588" y="4467225"/>
            <a:ext cx="3643312" cy="552450"/>
            <a:chOff x="3718559" y="2621904"/>
            <a:chExt cx="3901441" cy="445294"/>
          </a:xfrm>
        </p:grpSpPr>
        <p:sp>
          <p:nvSpPr>
            <p:cNvPr id="17" name="任意多边形 16"/>
            <p:cNvSpPr/>
            <p:nvPr/>
          </p:nvSpPr>
          <p:spPr>
            <a:xfrm>
              <a:off x="3718559" y="2621904"/>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headEnd/>
              <a:tailEnd/>
            </a:ln>
            <a:effectLst>
              <a:outerShdw blurRad="63500" sx="101000" sy="101000" algn="ctr" rotWithShape="0">
                <a:prstClr val="black">
                  <a:alpha val="8000"/>
                </a:prstClr>
              </a:outerShdw>
            </a:effectLst>
          </p:spPr>
          <p:txBody>
            <a:bodyPr wrap="none" anchor="ctr"/>
            <a:lstStyle/>
            <a:p>
              <a:pPr marL="0" lvl="1" fontAlgn="auto">
                <a:spcBef>
                  <a:spcPts val="0"/>
                </a:spcBef>
                <a:spcAft>
                  <a:spcPts val="0"/>
                </a:spcAft>
                <a:defRPr/>
              </a:pPr>
              <a:endParaRPr lang="zh-CN" altLang="en-US" sz="2400" kern="0">
                <a:solidFill>
                  <a:schemeClr val="tx1"/>
                </a:solidFill>
              </a:endParaRPr>
            </a:p>
            <a:p>
              <a:pPr marL="0" lvl="1" fontAlgn="auto">
                <a:spcBef>
                  <a:spcPts val="0"/>
                </a:spcBef>
                <a:spcAft>
                  <a:spcPts val="0"/>
                </a:spcAft>
                <a:defRPr/>
              </a:pPr>
              <a:endParaRPr lang="zh-CN" altLang="en-US" sz="2400" kern="0" dirty="0">
                <a:solidFill>
                  <a:schemeClr val="tx1"/>
                </a:solidFill>
              </a:endParaRPr>
            </a:p>
            <a:p>
              <a:pPr marL="0" lvl="1" fontAlgn="auto">
                <a:spcBef>
                  <a:spcPts val="0"/>
                </a:spcBef>
                <a:spcAft>
                  <a:spcPts val="0"/>
                </a:spcAft>
                <a:defRPr/>
              </a:pPr>
              <a:endParaRPr lang="zh-CN" altLang="en-US" sz="2400" kern="0" dirty="0">
                <a:solidFill>
                  <a:schemeClr val="tx1"/>
                </a:solidFill>
              </a:endParaRPr>
            </a:p>
          </p:txBody>
        </p:sp>
        <p:sp>
          <p:nvSpPr>
            <p:cNvPr id="18" name="任意多边形 17"/>
            <p:cNvSpPr/>
            <p:nvPr/>
          </p:nvSpPr>
          <p:spPr>
            <a:xfrm>
              <a:off x="3744058" y="2634700"/>
              <a:ext cx="3850443" cy="419702"/>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headEnd/>
              <a:tailEnd/>
            </a:ln>
          </p:spPr>
          <p:txBody>
            <a:bodyPr wrap="none" anchor="ctr"/>
            <a:lstStyle/>
            <a:p>
              <a:pPr>
                <a:lnSpc>
                  <a:spcPct val="150000"/>
                </a:lnSpc>
                <a:defRPr/>
              </a:pPr>
              <a:r>
                <a:rPr lang="zh-CN" altLang="en-US" sz="2400" dirty="0">
                  <a:solidFill>
                    <a:schemeClr val="tx1"/>
                  </a:solidFill>
                </a:rPr>
                <a:t>职业态度引导</a:t>
              </a:r>
              <a:endParaRPr lang="zh-CN" altLang="en-US" sz="2400" kern="0" dirty="0">
                <a:solidFill>
                  <a:schemeClr val="tx1"/>
                </a:solidFill>
                <a:ea typeface="微软雅黑" pitchFamily="34" charset="-122"/>
              </a:endParaRPr>
            </a:p>
          </p:txBody>
        </p:sp>
      </p:grpSp>
      <p:grpSp>
        <p:nvGrpSpPr>
          <p:cNvPr id="15366" name="文本4"/>
          <p:cNvGrpSpPr>
            <a:grpSpLocks/>
          </p:cNvGrpSpPr>
          <p:nvPr/>
        </p:nvGrpSpPr>
        <p:grpSpPr bwMode="auto">
          <a:xfrm>
            <a:off x="3430588" y="5487988"/>
            <a:ext cx="3643312" cy="552450"/>
            <a:chOff x="3718559" y="3206351"/>
            <a:chExt cx="3901441" cy="445294"/>
          </a:xfrm>
        </p:grpSpPr>
        <p:sp>
          <p:nvSpPr>
            <p:cNvPr id="20" name="任意多边形 19"/>
            <p:cNvSpPr/>
            <p:nvPr/>
          </p:nvSpPr>
          <p:spPr>
            <a:xfrm>
              <a:off x="3718559" y="3206351"/>
              <a:ext cx="3901441" cy="445294"/>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a:gsLst>
                <a:gs pos="100000">
                  <a:srgbClr val="FFFFFF"/>
                </a:gs>
                <a:gs pos="51657">
                  <a:srgbClr val="F0F0F0"/>
                </a:gs>
                <a:gs pos="0">
                  <a:srgbClr val="FFFFFF"/>
                </a:gs>
              </a:gsLst>
              <a:lin ang="5400000" scaled="1"/>
            </a:gradFill>
            <a:ln w="9525">
              <a:solidFill>
                <a:srgbClr val="DDDDDD"/>
              </a:solidFill>
              <a:round/>
              <a:headEnd/>
              <a:tailEnd/>
            </a:ln>
            <a:effectLst>
              <a:outerShdw blurRad="63500" sx="101000" sy="101000" algn="ctr" rotWithShape="0">
                <a:prstClr val="black">
                  <a:alpha val="8000"/>
                </a:prstClr>
              </a:outerShdw>
            </a:effectLst>
          </p:spPr>
          <p:txBody>
            <a:bodyPr wrap="none" anchor="ctr"/>
            <a:lstStyle/>
            <a:p>
              <a:pPr marL="0" lvl="1" fontAlgn="auto">
                <a:spcBef>
                  <a:spcPts val="0"/>
                </a:spcBef>
                <a:spcAft>
                  <a:spcPts val="0"/>
                </a:spcAft>
                <a:defRPr/>
              </a:pPr>
              <a:endParaRPr lang="zh-CN" altLang="en-US" sz="2400" kern="0" dirty="0">
                <a:solidFill>
                  <a:schemeClr val="tx1"/>
                </a:solidFill>
              </a:endParaRPr>
            </a:p>
          </p:txBody>
        </p:sp>
        <p:sp>
          <p:nvSpPr>
            <p:cNvPr id="21" name="任意多边形 20"/>
            <p:cNvSpPr/>
            <p:nvPr/>
          </p:nvSpPr>
          <p:spPr>
            <a:xfrm>
              <a:off x="3744058" y="3219147"/>
              <a:ext cx="3850443" cy="419702"/>
            </a:xfrm>
            <a:custGeom>
              <a:avLst/>
              <a:gdLst>
                <a:gd name="connsiteX0" fmla="*/ 74217 w 445293"/>
                <a:gd name="connsiteY0" fmla="*/ 0 h 3901440"/>
                <a:gd name="connsiteX1" fmla="*/ 371076 w 445293"/>
                <a:gd name="connsiteY1" fmla="*/ 0 h 3901440"/>
                <a:gd name="connsiteX2" fmla="*/ 445293 w 445293"/>
                <a:gd name="connsiteY2" fmla="*/ 74217 h 3901440"/>
                <a:gd name="connsiteX3" fmla="*/ 445293 w 445293"/>
                <a:gd name="connsiteY3" fmla="*/ 3901440 h 3901440"/>
                <a:gd name="connsiteX4" fmla="*/ 445293 w 445293"/>
                <a:gd name="connsiteY4" fmla="*/ 3901440 h 3901440"/>
                <a:gd name="connsiteX5" fmla="*/ 0 w 445293"/>
                <a:gd name="connsiteY5" fmla="*/ 3901440 h 3901440"/>
                <a:gd name="connsiteX6" fmla="*/ 0 w 445293"/>
                <a:gd name="connsiteY6" fmla="*/ 3901440 h 3901440"/>
                <a:gd name="connsiteX7" fmla="*/ 0 w 445293"/>
                <a:gd name="connsiteY7" fmla="*/ 74217 h 3901440"/>
                <a:gd name="connsiteX8" fmla="*/ 74217 w 44529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293" h="3901440">
                  <a:moveTo>
                    <a:pt x="445293" y="650256"/>
                  </a:moveTo>
                  <a:lnTo>
                    <a:pt x="445293" y="3251184"/>
                  </a:lnTo>
                  <a:cubicBezTo>
                    <a:pt x="445293" y="3610309"/>
                    <a:pt x="441500" y="3901436"/>
                    <a:pt x="436822" y="3901436"/>
                  </a:cubicBezTo>
                  <a:lnTo>
                    <a:pt x="0" y="3901436"/>
                  </a:lnTo>
                  <a:lnTo>
                    <a:pt x="0" y="3901436"/>
                  </a:lnTo>
                  <a:lnTo>
                    <a:pt x="0" y="4"/>
                  </a:lnTo>
                  <a:lnTo>
                    <a:pt x="0" y="4"/>
                  </a:lnTo>
                  <a:lnTo>
                    <a:pt x="436822" y="4"/>
                  </a:lnTo>
                  <a:cubicBezTo>
                    <a:pt x="441500" y="4"/>
                    <a:pt x="445293" y="291131"/>
                    <a:pt x="445293" y="650256"/>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headEnd/>
              <a:tailEnd/>
            </a:ln>
          </p:spPr>
          <p:txBody>
            <a:bodyPr wrap="none" anchor="ctr"/>
            <a:lstStyle/>
            <a:p>
              <a:pPr>
                <a:lnSpc>
                  <a:spcPct val="150000"/>
                </a:lnSpc>
                <a:defRPr/>
              </a:pPr>
              <a:r>
                <a:rPr lang="zh-CN" altLang="en-US" sz="2400" dirty="0">
                  <a:solidFill>
                    <a:schemeClr val="tx1"/>
                  </a:solidFill>
                </a:rPr>
                <a:t>职业方法引导 </a:t>
              </a:r>
              <a:endParaRPr lang="zh-CN" altLang="en-US" sz="2400" kern="0" dirty="0">
                <a:solidFill>
                  <a:schemeClr val="tx1"/>
                </a:solidFill>
                <a:ea typeface="微软雅黑" pitchFamily="34" charset="-122"/>
              </a:endParaRPr>
            </a:p>
          </p:txBody>
        </p:sp>
      </p:grpSp>
      <p:grpSp>
        <p:nvGrpSpPr>
          <p:cNvPr id="15367" name="深色1"/>
          <p:cNvGrpSpPr>
            <a:grpSpLocks/>
          </p:cNvGrpSpPr>
          <p:nvPr/>
        </p:nvGrpSpPr>
        <p:grpSpPr bwMode="auto">
          <a:xfrm>
            <a:off x="1500188" y="2373313"/>
            <a:ext cx="2159000" cy="690562"/>
            <a:chOff x="1524000" y="1397347"/>
            <a:chExt cx="2194560" cy="556617"/>
          </a:xfrm>
        </p:grpSpPr>
        <p:sp>
          <p:nvSpPr>
            <p:cNvPr id="23" name="任意多边形 22"/>
            <p:cNvSpPr/>
            <p:nvPr/>
          </p:nvSpPr>
          <p:spPr>
            <a:xfrm>
              <a:off x="1524000" y="1397347"/>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headEnd/>
              <a:tailEnd/>
            </a:ln>
            <a:effectLst>
              <a:outerShdw blurRad="63500" sx="101000" sy="101000" algn="ctr" rotWithShape="0">
                <a:prstClr val="black">
                  <a:alpha val="18000"/>
                </a:prstClr>
              </a:outerShdw>
            </a:effectLst>
          </p:spPr>
          <p:txBody>
            <a:bodyPr lIns="126232" tIns="76702" rIns="126232" bIns="76702" spcCol="1270" anchor="ctr"/>
            <a:lstStyle/>
            <a:p>
              <a:pPr defTabSz="1155700" fontAlgn="auto">
                <a:lnSpc>
                  <a:spcPct val="90000"/>
                </a:lnSpc>
                <a:spcBef>
                  <a:spcPct val="0"/>
                </a:spcBef>
                <a:spcAft>
                  <a:spcPct val="35000"/>
                </a:spcAft>
                <a:defRPr/>
              </a:pPr>
              <a:endParaRPr lang="zh-CN" altLang="en-US" sz="2400" b="1">
                <a:solidFill>
                  <a:sysClr val="windowText" lastClr="000000"/>
                </a:solidFill>
              </a:endParaRPr>
            </a:p>
          </p:txBody>
        </p:sp>
        <p:sp>
          <p:nvSpPr>
            <p:cNvPr id="24" name="任意多边形 23"/>
            <p:cNvSpPr/>
            <p:nvPr/>
          </p:nvSpPr>
          <p:spPr>
            <a:xfrm>
              <a:off x="1549400" y="1410047"/>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headEnd/>
              <a:tailEnd/>
            </a:ln>
          </p:spPr>
          <p:txBody>
            <a:bodyPr anchor="ctr"/>
            <a:lstStyle/>
            <a:p>
              <a:pPr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cs typeface="Arial" charset="0"/>
                </a:rPr>
                <a:t>基层起步</a:t>
              </a:r>
            </a:p>
          </p:txBody>
        </p:sp>
      </p:grpSp>
      <p:grpSp>
        <p:nvGrpSpPr>
          <p:cNvPr id="15368" name="深色2"/>
          <p:cNvGrpSpPr>
            <a:grpSpLocks/>
          </p:cNvGrpSpPr>
          <p:nvPr/>
        </p:nvGrpSpPr>
        <p:grpSpPr bwMode="auto">
          <a:xfrm>
            <a:off x="1500188" y="3382963"/>
            <a:ext cx="2159000" cy="690562"/>
            <a:chOff x="1524000" y="1981795"/>
            <a:chExt cx="2194560" cy="556617"/>
          </a:xfrm>
        </p:grpSpPr>
        <p:sp>
          <p:nvSpPr>
            <p:cNvPr id="26" name="任意多边形 25"/>
            <p:cNvSpPr/>
            <p:nvPr/>
          </p:nvSpPr>
          <p:spPr>
            <a:xfrm>
              <a:off x="1524000" y="1981795"/>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headEnd/>
              <a:tailEnd/>
            </a:ln>
            <a:effectLst>
              <a:outerShdw blurRad="63500" sx="101000" sy="101000" algn="ctr" rotWithShape="0">
                <a:prstClr val="black">
                  <a:alpha val="18000"/>
                </a:prstClr>
              </a:outerShdw>
            </a:effectLst>
          </p:spPr>
          <p:txBody>
            <a:bodyPr lIns="126232" tIns="76702" rIns="126232" bIns="76702" spcCol="1270" anchor="ctr"/>
            <a:lstStyle/>
            <a:p>
              <a:pPr defTabSz="1155700" fontAlgn="auto">
                <a:lnSpc>
                  <a:spcPct val="90000"/>
                </a:lnSpc>
                <a:spcBef>
                  <a:spcPct val="0"/>
                </a:spcBef>
                <a:spcAft>
                  <a:spcPct val="35000"/>
                </a:spcAft>
                <a:defRPr/>
              </a:pPr>
              <a:endParaRPr lang="zh-CN" altLang="en-US" sz="2400" b="1">
                <a:solidFill>
                  <a:sysClr val="windowText" lastClr="000000"/>
                </a:solidFill>
              </a:endParaRPr>
            </a:p>
          </p:txBody>
        </p:sp>
        <p:sp>
          <p:nvSpPr>
            <p:cNvPr id="27" name="任意多边形 26"/>
            <p:cNvSpPr/>
            <p:nvPr/>
          </p:nvSpPr>
          <p:spPr>
            <a:xfrm>
              <a:off x="1549400" y="1994495"/>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headEnd/>
              <a:tailEnd/>
            </a:ln>
          </p:spPr>
          <p:txBody>
            <a:bodyPr anchor="ctr"/>
            <a:lstStyle/>
            <a:p>
              <a:pPr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cs typeface="Arial" charset="0"/>
                </a:rPr>
                <a:t>内涵修养</a:t>
              </a:r>
            </a:p>
          </p:txBody>
        </p:sp>
      </p:grpSp>
      <p:grpSp>
        <p:nvGrpSpPr>
          <p:cNvPr id="15369" name="深色3"/>
          <p:cNvGrpSpPr>
            <a:grpSpLocks/>
          </p:cNvGrpSpPr>
          <p:nvPr/>
        </p:nvGrpSpPr>
        <p:grpSpPr bwMode="auto">
          <a:xfrm>
            <a:off x="1500188" y="4394200"/>
            <a:ext cx="2159000" cy="690563"/>
            <a:chOff x="1524000" y="2566243"/>
            <a:chExt cx="2194560" cy="556617"/>
          </a:xfrm>
        </p:grpSpPr>
        <p:sp>
          <p:nvSpPr>
            <p:cNvPr id="29" name="任意多边形 28"/>
            <p:cNvSpPr/>
            <p:nvPr/>
          </p:nvSpPr>
          <p:spPr>
            <a:xfrm>
              <a:off x="1524000" y="2566243"/>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headEnd/>
              <a:tailEnd/>
            </a:ln>
            <a:effectLst>
              <a:outerShdw blurRad="63500" sx="101000" sy="101000" algn="ctr" rotWithShape="0">
                <a:prstClr val="black">
                  <a:alpha val="18000"/>
                </a:prstClr>
              </a:outerShdw>
            </a:effectLst>
          </p:spPr>
          <p:txBody>
            <a:bodyPr lIns="126232" tIns="76702" rIns="126232" bIns="76702" spcCol="1270" anchor="ctr"/>
            <a:lstStyle/>
            <a:p>
              <a:pPr defTabSz="1155700" fontAlgn="auto">
                <a:lnSpc>
                  <a:spcPct val="90000"/>
                </a:lnSpc>
                <a:spcBef>
                  <a:spcPct val="0"/>
                </a:spcBef>
                <a:spcAft>
                  <a:spcPct val="35000"/>
                </a:spcAft>
                <a:defRPr/>
              </a:pPr>
              <a:endParaRPr lang="zh-CN" altLang="en-US" sz="2400" b="1">
                <a:solidFill>
                  <a:sysClr val="windowText" lastClr="000000"/>
                </a:solidFill>
              </a:endParaRPr>
            </a:p>
          </p:txBody>
        </p:sp>
        <p:sp>
          <p:nvSpPr>
            <p:cNvPr id="30" name="任意多边形 29"/>
            <p:cNvSpPr/>
            <p:nvPr/>
          </p:nvSpPr>
          <p:spPr>
            <a:xfrm>
              <a:off x="1549399" y="2578943"/>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headEnd/>
              <a:tailEnd/>
            </a:ln>
          </p:spPr>
          <p:txBody>
            <a:bodyPr anchor="ctr"/>
            <a:lstStyle/>
            <a:p>
              <a:pPr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cs typeface="Arial" charset="0"/>
                </a:rPr>
                <a:t>崇尚实干</a:t>
              </a:r>
            </a:p>
          </p:txBody>
        </p:sp>
      </p:grpSp>
      <p:grpSp>
        <p:nvGrpSpPr>
          <p:cNvPr id="15370" name="深色4"/>
          <p:cNvGrpSpPr>
            <a:grpSpLocks/>
          </p:cNvGrpSpPr>
          <p:nvPr/>
        </p:nvGrpSpPr>
        <p:grpSpPr bwMode="auto">
          <a:xfrm>
            <a:off x="1500188" y="5403850"/>
            <a:ext cx="2159000" cy="690563"/>
            <a:chOff x="1524000" y="3150691"/>
            <a:chExt cx="2194560" cy="556617"/>
          </a:xfrm>
        </p:grpSpPr>
        <p:sp>
          <p:nvSpPr>
            <p:cNvPr id="32" name="任意多边形 31"/>
            <p:cNvSpPr/>
            <p:nvPr/>
          </p:nvSpPr>
          <p:spPr>
            <a:xfrm>
              <a:off x="1524000" y="3150691"/>
              <a:ext cx="2194560" cy="5566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a:gsLst>
                <a:gs pos="100000">
                  <a:srgbClr val="C00000">
                    <a:lumMod val="20000"/>
                    <a:lumOff val="80000"/>
                  </a:srgbClr>
                </a:gs>
                <a:gs pos="51657">
                  <a:srgbClr val="C00000">
                    <a:lumMod val="60000"/>
                    <a:lumOff val="40000"/>
                  </a:srgbClr>
                </a:gs>
                <a:gs pos="0">
                  <a:srgbClr val="C00000">
                    <a:lumMod val="20000"/>
                    <a:lumOff val="80000"/>
                  </a:srgbClr>
                </a:gs>
              </a:gsLst>
              <a:lin ang="5400000" scaled="1"/>
            </a:gradFill>
            <a:ln w="9525">
              <a:solidFill>
                <a:srgbClr val="C00000">
                  <a:lumMod val="60000"/>
                  <a:lumOff val="40000"/>
                </a:srgbClr>
              </a:solidFill>
              <a:round/>
              <a:headEnd/>
              <a:tailEnd/>
            </a:ln>
            <a:effectLst>
              <a:outerShdw blurRad="63500" sx="101000" sy="101000" algn="ctr" rotWithShape="0">
                <a:prstClr val="black">
                  <a:alpha val="18000"/>
                </a:prstClr>
              </a:outerShdw>
            </a:effectLst>
          </p:spPr>
          <p:txBody>
            <a:bodyPr lIns="133852" tIns="80512" rIns="133852" bIns="80512" spcCol="1270" anchor="ctr"/>
            <a:lstStyle/>
            <a:p>
              <a:pPr defTabSz="1244600" fontAlgn="auto">
                <a:lnSpc>
                  <a:spcPct val="90000"/>
                </a:lnSpc>
                <a:spcBef>
                  <a:spcPct val="0"/>
                </a:spcBef>
                <a:spcAft>
                  <a:spcPct val="35000"/>
                </a:spcAft>
                <a:defRPr/>
              </a:pPr>
              <a:endParaRPr lang="zh-CN" altLang="en-US" sz="2400" b="1" dirty="0">
                <a:solidFill>
                  <a:sysClr val="windowText" lastClr="000000"/>
                </a:solidFill>
              </a:endParaRPr>
            </a:p>
          </p:txBody>
        </p:sp>
        <p:sp>
          <p:nvSpPr>
            <p:cNvPr id="33" name="任意多边形 32"/>
            <p:cNvSpPr/>
            <p:nvPr/>
          </p:nvSpPr>
          <p:spPr>
            <a:xfrm>
              <a:off x="1549400" y="3163391"/>
              <a:ext cx="2143760" cy="531217"/>
            </a:xfrm>
            <a:custGeom>
              <a:avLst/>
              <a:gdLst>
                <a:gd name="connsiteX0" fmla="*/ 0 w 2194560"/>
                <a:gd name="connsiteY0" fmla="*/ 92771 h 556617"/>
                <a:gd name="connsiteX1" fmla="*/ 92771 w 2194560"/>
                <a:gd name="connsiteY1" fmla="*/ 0 h 556617"/>
                <a:gd name="connsiteX2" fmla="*/ 2101789 w 2194560"/>
                <a:gd name="connsiteY2" fmla="*/ 0 h 556617"/>
                <a:gd name="connsiteX3" fmla="*/ 2194560 w 2194560"/>
                <a:gd name="connsiteY3" fmla="*/ 92771 h 556617"/>
                <a:gd name="connsiteX4" fmla="*/ 2194560 w 2194560"/>
                <a:gd name="connsiteY4" fmla="*/ 463846 h 556617"/>
                <a:gd name="connsiteX5" fmla="*/ 2101789 w 2194560"/>
                <a:gd name="connsiteY5" fmla="*/ 556617 h 556617"/>
                <a:gd name="connsiteX6" fmla="*/ 92771 w 2194560"/>
                <a:gd name="connsiteY6" fmla="*/ 556617 h 556617"/>
                <a:gd name="connsiteX7" fmla="*/ 0 w 2194560"/>
                <a:gd name="connsiteY7" fmla="*/ 463846 h 556617"/>
                <a:gd name="connsiteX8" fmla="*/ 0 w 2194560"/>
                <a:gd name="connsiteY8" fmla="*/ 92771 h 5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0" h="556617">
                  <a:moveTo>
                    <a:pt x="0" y="92771"/>
                  </a:moveTo>
                  <a:cubicBezTo>
                    <a:pt x="0" y="41535"/>
                    <a:pt x="41535" y="0"/>
                    <a:pt x="92771" y="0"/>
                  </a:cubicBezTo>
                  <a:lnTo>
                    <a:pt x="2101789" y="0"/>
                  </a:lnTo>
                  <a:cubicBezTo>
                    <a:pt x="2153025" y="0"/>
                    <a:pt x="2194560" y="41535"/>
                    <a:pt x="2194560" y="92771"/>
                  </a:cubicBezTo>
                  <a:lnTo>
                    <a:pt x="2194560" y="463846"/>
                  </a:lnTo>
                  <a:cubicBezTo>
                    <a:pt x="2194560" y="515082"/>
                    <a:pt x="2153025" y="556617"/>
                    <a:pt x="2101789" y="556617"/>
                  </a:cubicBezTo>
                  <a:lnTo>
                    <a:pt x="92771" y="556617"/>
                  </a:lnTo>
                  <a:cubicBezTo>
                    <a:pt x="41535" y="556617"/>
                    <a:pt x="0" y="515082"/>
                    <a:pt x="0" y="463846"/>
                  </a:cubicBezTo>
                  <a:lnTo>
                    <a:pt x="0" y="92771"/>
                  </a:lnTo>
                  <a:close/>
                </a:path>
              </a:pathLst>
            </a:custGeom>
            <a:gradFill rotWithShape="1">
              <a:gsLst>
                <a:gs pos="98000">
                  <a:srgbClr val="C00000">
                    <a:lumMod val="60000"/>
                    <a:lumOff val="40000"/>
                  </a:srgbClr>
                </a:gs>
                <a:gs pos="100000">
                  <a:srgbClr val="C00000">
                    <a:lumMod val="40000"/>
                    <a:lumOff val="60000"/>
                  </a:srgbClr>
                </a:gs>
                <a:gs pos="51657">
                  <a:srgbClr val="C00000"/>
                </a:gs>
                <a:gs pos="50000">
                  <a:srgbClr val="C00000">
                    <a:alpha val="70000"/>
                  </a:srgbClr>
                </a:gs>
                <a:gs pos="8000">
                  <a:srgbClr val="C00000">
                    <a:lumMod val="60000"/>
                    <a:lumOff val="40000"/>
                  </a:srgbClr>
                </a:gs>
              </a:gsLst>
              <a:lin ang="5400000" scaled="1"/>
            </a:gradFill>
            <a:ln w="9525">
              <a:noFill/>
              <a:round/>
              <a:headEnd/>
              <a:tailEnd/>
            </a:ln>
          </p:spPr>
          <p:txBody>
            <a:bodyPr anchor="ctr"/>
            <a:lstStyle/>
            <a:p>
              <a:pPr fontAlgn="auto">
                <a:spcBef>
                  <a:spcPts val="0"/>
                </a:spcBef>
                <a:spcAft>
                  <a:spcPts val="0"/>
                </a:spcAft>
                <a:defRPr/>
              </a:pPr>
              <a:r>
                <a:rPr lang="zh-CN" altLang="en-US" sz="2400" b="1" kern="0" dirty="0">
                  <a:solidFill>
                    <a:srgbClr val="FFFFFF"/>
                  </a:solidFill>
                  <a:latin typeface="微软雅黑" pitchFamily="34" charset="-122"/>
                  <a:ea typeface="微软雅黑" pitchFamily="34" charset="-122"/>
                  <a:cs typeface="Arial" charset="0"/>
                </a:rPr>
                <a:t>协作发展</a:t>
              </a:r>
            </a:p>
          </p:txBody>
        </p:sp>
      </p:grpSp>
      <p:sp>
        <p:nvSpPr>
          <p:cNvPr id="34" name="Rectangle 43"/>
          <p:cNvSpPr>
            <a:spLocks noChangeArrowheads="1"/>
          </p:cNvSpPr>
          <p:nvPr/>
        </p:nvSpPr>
        <p:spPr bwMode="auto">
          <a:xfrm>
            <a:off x="481013" y="1716088"/>
            <a:ext cx="5826125" cy="400050"/>
          </a:xfrm>
          <a:prstGeom prst="rect">
            <a:avLst/>
          </a:prstGeom>
          <a:noFill/>
          <a:ln w="9525" algn="ctr">
            <a:noFill/>
            <a:miter lim="800000"/>
            <a:headEnd/>
            <a:tailEnd/>
          </a:ln>
          <a:effectLst/>
        </p:spPr>
        <p:txBody>
          <a:bodyPr wrap="none">
            <a:spAutoFit/>
          </a:bodyPr>
          <a:lstStyle/>
          <a:p>
            <a:pPr algn="l">
              <a:defRPr/>
            </a:pP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一</a:t>
            </a:r>
            <a:r>
              <a:rPr lang="en-US" altLang="zh-CN" sz="2000" dirty="0">
                <a:solidFill>
                  <a:schemeClr val="tx1"/>
                </a:solidFill>
                <a:effectLst>
                  <a:outerShdw blurRad="38100" dist="38100" dir="2700000" algn="tl">
                    <a:srgbClr val="C0C0C0"/>
                  </a:outerShdw>
                </a:effectLst>
              </a:rPr>
              <a:t>】</a:t>
            </a:r>
            <a:r>
              <a:rPr lang="zh-CN" altLang="en-US" sz="2000" dirty="0">
                <a:solidFill>
                  <a:schemeClr val="tx1"/>
                </a:solidFill>
                <a:effectLst>
                  <a:outerShdw blurRad="38100" dist="38100" dir="2700000" algn="tl">
                    <a:srgbClr val="C0C0C0"/>
                  </a:outerShdw>
                </a:effectLst>
              </a:rPr>
              <a:t>立足“四个依托”，明晰专业文化建设思路</a:t>
            </a:r>
          </a:p>
        </p:txBody>
      </p:sp>
      <p:grpSp>
        <p:nvGrpSpPr>
          <p:cNvPr id="15372" name="Group 209"/>
          <p:cNvGrpSpPr>
            <a:grpSpLocks/>
          </p:cNvGrpSpPr>
          <p:nvPr/>
        </p:nvGrpSpPr>
        <p:grpSpPr bwMode="auto">
          <a:xfrm>
            <a:off x="222250" y="779463"/>
            <a:ext cx="4546600" cy="719137"/>
            <a:chOff x="140" y="491"/>
            <a:chExt cx="2864" cy="453"/>
          </a:xfrm>
        </p:grpSpPr>
        <p:sp>
          <p:nvSpPr>
            <p:cNvPr id="15373" name="Rectangle 210"/>
            <p:cNvSpPr>
              <a:spLocks noChangeArrowheads="1"/>
            </p:cNvSpPr>
            <p:nvPr/>
          </p:nvSpPr>
          <p:spPr bwMode="auto">
            <a:xfrm>
              <a:off x="140" y="491"/>
              <a:ext cx="430" cy="404"/>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zh-CN" altLang="en-US" sz="3600">
                  <a:solidFill>
                    <a:schemeClr val="bg1"/>
                  </a:solidFill>
                  <a:latin typeface="Arial" pitchFamily="34" charset="0"/>
                </a:rPr>
                <a:t>二</a:t>
              </a:r>
            </a:p>
          </p:txBody>
        </p:sp>
        <p:sp>
          <p:nvSpPr>
            <p:cNvPr id="15374" name="Line 211"/>
            <p:cNvSpPr>
              <a:spLocks noChangeShapeType="1"/>
            </p:cNvSpPr>
            <p:nvPr/>
          </p:nvSpPr>
          <p:spPr bwMode="auto">
            <a:xfrm flipV="1">
              <a:off x="140" y="928"/>
              <a:ext cx="2806" cy="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5" name="Text Box 4"/>
            <p:cNvSpPr txBox="1">
              <a:spLocks noChangeArrowheads="1"/>
            </p:cNvSpPr>
            <p:nvPr/>
          </p:nvSpPr>
          <p:spPr bwMode="auto">
            <a:xfrm>
              <a:off x="622" y="494"/>
              <a:ext cx="23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2"/>
                  </a:solidFill>
                  <a:latin typeface="华文中宋" pitchFamily="2" charset="-122"/>
                  <a:ea typeface="华文中宋" pitchFamily="2" charset="-122"/>
                </a:defRPr>
              </a:lvl1pPr>
              <a:lvl2pPr marL="742950" indent="-285750" eaLnBrk="0" hangingPunct="0">
                <a:defRPr sz="3200">
                  <a:solidFill>
                    <a:schemeClr val="bg2"/>
                  </a:solidFill>
                  <a:latin typeface="华文中宋" pitchFamily="2" charset="-122"/>
                  <a:ea typeface="华文中宋" pitchFamily="2" charset="-122"/>
                </a:defRPr>
              </a:lvl2pPr>
              <a:lvl3pPr marL="1143000" indent="-228600" eaLnBrk="0" hangingPunct="0">
                <a:defRPr sz="3200">
                  <a:solidFill>
                    <a:schemeClr val="bg2"/>
                  </a:solidFill>
                  <a:latin typeface="华文中宋" pitchFamily="2" charset="-122"/>
                  <a:ea typeface="华文中宋" pitchFamily="2" charset="-122"/>
                </a:defRPr>
              </a:lvl3pPr>
              <a:lvl4pPr marL="1600200" indent="-228600" eaLnBrk="0" hangingPunct="0">
                <a:defRPr sz="3200">
                  <a:solidFill>
                    <a:schemeClr val="bg2"/>
                  </a:solidFill>
                  <a:latin typeface="华文中宋" pitchFamily="2" charset="-122"/>
                  <a:ea typeface="华文中宋" pitchFamily="2" charset="-122"/>
                </a:defRPr>
              </a:lvl4pPr>
              <a:lvl5pPr marL="2057400" indent="-228600" eaLnBrk="0" hangingPunct="0">
                <a:defRPr sz="3200">
                  <a:solidFill>
                    <a:schemeClr val="bg2"/>
                  </a:solidFill>
                  <a:latin typeface="华文中宋" pitchFamily="2" charset="-122"/>
                  <a:ea typeface="华文中宋" pitchFamily="2" charset="-122"/>
                </a:defRPr>
              </a:lvl5pPr>
              <a:lvl6pPr marL="25146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6pPr>
              <a:lvl7pPr marL="29718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7pPr>
              <a:lvl8pPr marL="34290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8pPr>
              <a:lvl9pPr marL="3886200" indent="-228600" algn="ctr" eaLnBrk="0" fontAlgn="base" hangingPunct="0">
                <a:spcBef>
                  <a:spcPct val="50000"/>
                </a:spcBef>
                <a:spcAft>
                  <a:spcPct val="0"/>
                </a:spcAft>
                <a:defRPr sz="3200">
                  <a:solidFill>
                    <a:schemeClr val="bg2"/>
                  </a:solidFill>
                  <a:latin typeface="华文中宋" pitchFamily="2" charset="-122"/>
                  <a:ea typeface="华文中宋" pitchFamily="2" charset="-122"/>
                </a:defRPr>
              </a:lvl9pPr>
            </a:lstStyle>
            <a:p>
              <a:pPr algn="l" eaLnBrk="1" hangingPunct="1"/>
              <a:r>
                <a:rPr lang="zh-CN" altLang="en-US" sz="2800" b="1">
                  <a:solidFill>
                    <a:schemeClr val="tx1"/>
                  </a:solidFill>
                </a:rPr>
                <a:t>商贸类专业的实践探索</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自定义设计方案">
  <a:themeElements>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lnDef>
  </a:objectDefaults>
  <a:extraClrSchemeLst>
    <a:extraClrScheme>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zh-CN" altLang="en-US" sz="3200" b="0" i="0" u="none" strike="noStrike" cap="none" normalizeH="0" baseline="0" smtClean="0">
            <a:ln>
              <a:noFill/>
            </a:ln>
            <a:solidFill>
              <a:schemeClr val="bg2"/>
            </a:solidFill>
            <a:effectLst/>
            <a:latin typeface="华文中宋" pitchFamily="2" charset="-122"/>
            <a:ea typeface="华文中宋" pitchFamily="2" charset="-122"/>
          </a:defRPr>
        </a:defPPr>
      </a:lstStyle>
    </a:lnDef>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5593</TotalTime>
  <Words>987</Words>
  <Application>Microsoft Office PowerPoint</Application>
  <PresentationFormat>全屏显示(4:3)</PresentationFormat>
  <Paragraphs>204</Paragraphs>
  <Slides>23</Slides>
  <Notes>17</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23</vt:i4>
      </vt:variant>
    </vt:vector>
  </HeadingPairs>
  <TitlesOfParts>
    <vt:vector size="43" baseType="lpstr">
      <vt:lpstr>华文中宋</vt:lpstr>
      <vt:lpstr>Arial</vt:lpstr>
      <vt:lpstr>宋体</vt:lpstr>
      <vt:lpstr>创艺简隶书</vt:lpstr>
      <vt:lpstr>方正舒体</vt:lpstr>
      <vt:lpstr>黑体</vt:lpstr>
      <vt:lpstr>Wingdings</vt:lpstr>
      <vt:lpstr>굴림</vt:lpstr>
      <vt:lpstr>幼圆</vt:lpstr>
      <vt:lpstr>Verdana</vt:lpstr>
      <vt:lpstr>Calibri</vt:lpstr>
      <vt:lpstr>微软雅黑</vt:lpstr>
      <vt:lpstr>楷体_GB2312</vt:lpstr>
      <vt:lpstr>华文宋体</vt:lpstr>
      <vt:lpstr>华文仿宋</vt:lpstr>
      <vt:lpstr>默认设计模板</vt:lpstr>
      <vt:lpstr>3_自定义设计方案</vt:lpstr>
      <vt:lpstr>自定义设计方案</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Admin-CJXY</dc:creator>
  <cp:lastModifiedBy>cz</cp:lastModifiedBy>
  <cp:revision>621</cp:revision>
  <dcterms:created xsi:type="dcterms:W3CDTF">2011-12-18T14:22:29Z</dcterms:created>
  <dcterms:modified xsi:type="dcterms:W3CDTF">2014-01-09T09:28:40Z</dcterms:modified>
</cp:coreProperties>
</file>